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38"/>
  </p:notesMasterIdLst>
  <p:sldIdLst>
    <p:sldId id="256" r:id="rId2"/>
    <p:sldId id="285" r:id="rId3"/>
    <p:sldId id="270" r:id="rId4"/>
    <p:sldId id="287" r:id="rId5"/>
    <p:sldId id="271" r:id="rId6"/>
    <p:sldId id="281" r:id="rId7"/>
    <p:sldId id="272" r:id="rId8"/>
    <p:sldId id="273" r:id="rId9"/>
    <p:sldId id="282" r:id="rId10"/>
    <p:sldId id="288" r:id="rId11"/>
    <p:sldId id="274" r:id="rId12"/>
    <p:sldId id="275" r:id="rId13"/>
    <p:sldId id="291" r:id="rId14"/>
    <p:sldId id="264" r:id="rId15"/>
    <p:sldId id="265" r:id="rId16"/>
    <p:sldId id="289" r:id="rId17"/>
    <p:sldId id="266" r:id="rId18"/>
    <p:sldId id="267" r:id="rId19"/>
    <p:sldId id="268" r:id="rId20"/>
    <p:sldId id="283" r:id="rId21"/>
    <p:sldId id="290" r:id="rId22"/>
    <p:sldId id="269" r:id="rId23"/>
    <p:sldId id="284" r:id="rId24"/>
    <p:sldId id="280" r:id="rId25"/>
    <p:sldId id="257" r:id="rId26"/>
    <p:sldId id="259" r:id="rId27"/>
    <p:sldId id="276" r:id="rId28"/>
    <p:sldId id="277" r:id="rId29"/>
    <p:sldId id="278" r:id="rId30"/>
    <p:sldId id="279" r:id="rId31"/>
    <p:sldId id="286" r:id="rId32"/>
    <p:sldId id="258" r:id="rId33"/>
    <p:sldId id="260" r:id="rId34"/>
    <p:sldId id="261" r:id="rId35"/>
    <p:sldId id="262" r:id="rId36"/>
    <p:sldId id="263"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B0D0B-F5D6-488E-8343-3FC6F33442BE}" v="1652" dt="2021-01-12T11:29:37.926"/>
    <p1510:client id="{CCE578C2-D7C2-48FA-85E6-CBE1DB74438F}" v="23" dt="2020-12-14T10:45:17.8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4660"/>
  </p:normalViewPr>
  <p:slideViewPr>
    <p:cSldViewPr snapToGrid="0">
      <p:cViewPr varScale="1">
        <p:scale>
          <a:sx n="86" d="100"/>
          <a:sy n="86" d="100"/>
        </p:scale>
        <p:origin x="42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17C895-3431-4FB9-8717-15BBC09B95BD}" type="datetimeFigureOut">
              <a:rPr lang="en-US" smtClean="0"/>
              <a:t>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BCE1C6-A003-481E-98AF-F9CF2BBF283F}" type="slidenum">
              <a:rPr lang="en-US" smtClean="0"/>
              <a:t>‹#›</a:t>
            </a:fld>
            <a:endParaRPr lang="en-US"/>
          </a:p>
        </p:txBody>
      </p:sp>
    </p:spTree>
    <p:extLst>
      <p:ext uri="{BB962C8B-B14F-4D97-AF65-F5344CB8AC3E}">
        <p14:creationId xmlns:p14="http://schemas.microsoft.com/office/powerpoint/2010/main" val="2808951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139936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102032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134334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47580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68858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7DE6118-2437-4B30-8E3C-4D2BE6020583}" type="datetimeFigureOut">
              <a:rPr lang="en-US" smtClean="0"/>
              <a:pPr/>
              <a:t>1/11/2021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767722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7DE6118-2437-4B30-8E3C-4D2BE6020583}" type="datetimeFigureOut">
              <a:rPr lang="en-US" smtClean="0"/>
              <a:pPr/>
              <a:t>1/11/2021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06059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9591567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34508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7DE6118-2437-4B30-8E3C-4D2BE6020583}" type="datetimeFigureOut">
              <a:rPr lang="en-US" smtClean="0"/>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770938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35414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088687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103248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7DE6118-2437-4B30-8E3C-4D2BE6020583}" type="datetimeFigureOut">
              <a:rPr lang="en-US" smtClean="0"/>
              <a:t>1/11/2021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49688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7DE6118-2437-4B30-8E3C-4D2BE6020583}" type="datetimeFigureOut">
              <a:rPr lang="en-US" smtClean="0"/>
              <a:t>1/11/2021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683040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7DE6118-2437-4B30-8E3C-4D2BE6020583}" type="datetimeFigureOut">
              <a:rPr lang="en-US" smtClean="0"/>
              <a:pPr/>
              <a:t>1/11/2021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80198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898235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9">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7DE6118-2437-4B30-8E3C-4D2BE6020583}" type="datetimeFigureOut">
              <a:rPr lang="en-US" smtClean="0"/>
              <a:pPr/>
              <a:t>1/11/2021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98002581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youtu.be/OGhtJyoVlYk"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2850D-56B8-44C6-A69E-06E2892F10A2}"/>
              </a:ext>
            </a:extLst>
          </p:cNvPr>
          <p:cNvSpPr>
            <a:spLocks noGrp="1"/>
          </p:cNvSpPr>
          <p:nvPr>
            <p:ph type="ctrTitle"/>
          </p:nvPr>
        </p:nvSpPr>
        <p:spPr>
          <a:xfrm>
            <a:off x="92756" y="3250376"/>
            <a:ext cx="9677304" cy="1271834"/>
          </a:xfrm>
        </p:spPr>
        <p:txBody>
          <a:bodyPr/>
          <a:lstStyle/>
          <a:p>
            <a:r>
              <a:rPr lang="en-US" sz="8000" b="1" dirty="0">
                <a:solidFill>
                  <a:schemeClr val="bg1"/>
                </a:solidFill>
              </a:rPr>
              <a:t>ELON MUSK</a:t>
            </a:r>
          </a:p>
        </p:txBody>
      </p:sp>
      <p:sp>
        <p:nvSpPr>
          <p:cNvPr id="3" name="Subtitle 2">
            <a:extLst>
              <a:ext uri="{FF2B5EF4-FFF2-40B4-BE49-F238E27FC236}">
                <a16:creationId xmlns:a16="http://schemas.microsoft.com/office/drawing/2014/main" id="{6A7DA55C-9D04-43E8-9ACA-3423FB71CE7C}"/>
              </a:ext>
            </a:extLst>
          </p:cNvPr>
          <p:cNvSpPr>
            <a:spLocks noGrp="1"/>
          </p:cNvSpPr>
          <p:nvPr>
            <p:ph type="subTitle" idx="1"/>
          </p:nvPr>
        </p:nvSpPr>
        <p:spPr>
          <a:xfrm>
            <a:off x="479654" y="4616959"/>
            <a:ext cx="9430775" cy="861420"/>
          </a:xfrm>
        </p:spPr>
        <p:txBody>
          <a:bodyPr>
            <a:normAutofit fontScale="70000" lnSpcReduction="20000"/>
          </a:bodyPr>
          <a:lstStyle/>
          <a:p>
            <a:r>
              <a:rPr lang="en-US" b="1" dirty="0">
                <a:solidFill>
                  <a:schemeClr val="bg1"/>
                </a:solidFill>
              </a:rPr>
              <a:t>Aswin </a:t>
            </a:r>
          </a:p>
          <a:p>
            <a:r>
              <a:rPr lang="en-US" b="1" dirty="0">
                <a:solidFill>
                  <a:schemeClr val="bg1"/>
                </a:solidFill>
              </a:rPr>
              <a:t>Anji Jose</a:t>
            </a:r>
          </a:p>
          <a:p>
            <a:r>
              <a:rPr lang="en-US" b="1" dirty="0">
                <a:solidFill>
                  <a:schemeClr val="bg1"/>
                </a:solidFill>
              </a:rPr>
              <a:t>Aparna j menon</a:t>
            </a:r>
          </a:p>
        </p:txBody>
      </p:sp>
    </p:spTree>
    <p:extLst>
      <p:ext uri="{BB962C8B-B14F-4D97-AF65-F5344CB8AC3E}">
        <p14:creationId xmlns:p14="http://schemas.microsoft.com/office/powerpoint/2010/main" val="1224037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8513B-730A-48BC-A865-482118388B58}"/>
              </a:ext>
            </a:extLst>
          </p:cNvPr>
          <p:cNvSpPr>
            <a:spLocks noGrp="1"/>
          </p:cNvSpPr>
          <p:nvPr>
            <p:ph type="title"/>
          </p:nvPr>
        </p:nvSpPr>
        <p:spPr>
          <a:xfrm>
            <a:off x="1277769" y="2879087"/>
            <a:ext cx="9404723" cy="1400530"/>
          </a:xfrm>
        </p:spPr>
        <p:txBody>
          <a:bodyPr/>
          <a:lstStyle/>
          <a:p>
            <a:r>
              <a:rPr lang="en-GB" b="1">
                <a:solidFill>
                  <a:schemeClr val="tx1"/>
                </a:solidFill>
              </a:rPr>
              <a:t>TYPE OF ENTREPRENEURSHIP USED</a:t>
            </a:r>
          </a:p>
        </p:txBody>
      </p:sp>
    </p:spTree>
    <p:extLst>
      <p:ext uri="{BB962C8B-B14F-4D97-AF65-F5344CB8AC3E}">
        <p14:creationId xmlns:p14="http://schemas.microsoft.com/office/powerpoint/2010/main" val="538917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8A75-4E2D-4543-BA21-A8AF06C5E9F2}"/>
              </a:ext>
            </a:extLst>
          </p:cNvPr>
          <p:cNvSpPr>
            <a:spLocks noGrp="1"/>
          </p:cNvSpPr>
          <p:nvPr>
            <p:ph type="title"/>
          </p:nvPr>
        </p:nvSpPr>
        <p:spPr>
          <a:xfrm>
            <a:off x="1105552" y="452718"/>
            <a:ext cx="10065870" cy="1411736"/>
          </a:xfrm>
        </p:spPr>
        <p:txBody>
          <a:bodyPr/>
          <a:lstStyle/>
          <a:p>
            <a:r>
              <a:rPr lang="en-IN">
                <a:solidFill>
                  <a:schemeClr val="accent1"/>
                </a:solidFill>
              </a:rPr>
              <a:t>Types of Entrepreneurship used </a:t>
            </a:r>
            <a:r>
              <a:rPr lang="en-IN" dirty="0">
                <a:solidFill>
                  <a:schemeClr val="accent1"/>
                </a:solidFill>
              </a:rPr>
              <a:t>by Elon Musk</a:t>
            </a:r>
            <a:endParaRPr lang="en-US" dirty="0">
              <a:solidFill>
                <a:schemeClr val="accent1"/>
              </a:solidFill>
            </a:endParaRPr>
          </a:p>
        </p:txBody>
      </p:sp>
      <p:sp>
        <p:nvSpPr>
          <p:cNvPr id="3" name="Content Placeholder 2">
            <a:extLst>
              <a:ext uri="{FF2B5EF4-FFF2-40B4-BE49-F238E27FC236}">
                <a16:creationId xmlns:a16="http://schemas.microsoft.com/office/drawing/2014/main" id="{A60D8939-79E0-DB41-8477-1099DCEEAEF4}"/>
              </a:ext>
            </a:extLst>
          </p:cNvPr>
          <p:cNvSpPr>
            <a:spLocks noGrp="1"/>
          </p:cNvSpPr>
          <p:nvPr>
            <p:ph idx="1"/>
          </p:nvPr>
        </p:nvSpPr>
        <p:spPr>
          <a:xfrm>
            <a:off x="1103312" y="2097741"/>
            <a:ext cx="8946541" cy="4430805"/>
          </a:xfrm>
        </p:spPr>
        <p:txBody>
          <a:bodyPr vert="horz" lIns="91440" tIns="45720" rIns="91440" bIns="45720" rtlCol="0" anchor="t">
            <a:normAutofit/>
          </a:bodyPr>
          <a:lstStyle/>
          <a:p>
            <a:pPr marL="0" indent="0">
              <a:buNone/>
            </a:pPr>
            <a:r>
              <a:rPr lang="en-IN" b="0" i="0" dirty="0">
                <a:effectLst/>
                <a:latin typeface="Arial"/>
                <a:cs typeface="Arial"/>
              </a:rPr>
              <a:t>Entrepreneurs turn bold ideas into reality. They create jobs and contribute to the economy but there are different types of entrepreneurs and each type tends to choose their own path based on their personality, abilities and </a:t>
            </a:r>
            <a:r>
              <a:rPr lang="en-IN" b="0" i="0">
                <a:effectLst/>
                <a:latin typeface="Arial"/>
                <a:cs typeface="Arial"/>
              </a:rPr>
              <a:t>surroundings</a:t>
            </a:r>
            <a:r>
              <a:rPr lang="en-IN">
                <a:latin typeface="Arial"/>
                <a:cs typeface="Arial"/>
              </a:rPr>
              <a:t> </a:t>
            </a:r>
            <a:r>
              <a:rPr lang="en-IN" b="0" i="0">
                <a:effectLst/>
                <a:latin typeface="Arial"/>
                <a:cs typeface="Arial"/>
              </a:rPr>
              <a:t>.The</a:t>
            </a:r>
            <a:r>
              <a:rPr lang="en-IN" b="0" i="0" dirty="0">
                <a:effectLst/>
                <a:latin typeface="Arial"/>
                <a:cs typeface="Arial"/>
              </a:rPr>
              <a:t> types of entrepreneurs vary depending on background, country and even sector but the 5 most common types are:</a:t>
            </a:r>
          </a:p>
          <a:p>
            <a:r>
              <a:rPr lang="en-IN" b="0" i="0" dirty="0">
                <a:solidFill>
                  <a:schemeClr val="accent1"/>
                </a:solidFill>
                <a:effectLst/>
                <a:latin typeface="Arial" panose="020B0604020202020204" pitchFamily="34" charset="0"/>
              </a:rPr>
              <a:t>Innovators</a:t>
            </a:r>
          </a:p>
          <a:p>
            <a:r>
              <a:rPr lang="en-IN" b="0" i="0" dirty="0">
                <a:solidFill>
                  <a:schemeClr val="accent1"/>
                </a:solidFill>
                <a:effectLst/>
                <a:latin typeface="Arial" panose="020B0604020202020204" pitchFamily="34" charset="0"/>
              </a:rPr>
              <a:t>Hustlers</a:t>
            </a:r>
          </a:p>
          <a:p>
            <a:r>
              <a:rPr lang="en-IN" b="0" i="0" dirty="0">
                <a:solidFill>
                  <a:schemeClr val="accent1"/>
                </a:solidFill>
                <a:effectLst/>
                <a:latin typeface="Arial" panose="020B0604020202020204" pitchFamily="34" charset="0"/>
              </a:rPr>
              <a:t>Imitators</a:t>
            </a:r>
          </a:p>
          <a:p>
            <a:r>
              <a:rPr lang="en-IN" b="0" i="0" dirty="0">
                <a:solidFill>
                  <a:schemeClr val="accent1"/>
                </a:solidFill>
                <a:effectLst/>
                <a:latin typeface="Arial" panose="020B0604020202020204" pitchFamily="34" charset="0"/>
              </a:rPr>
              <a:t>Researchers</a:t>
            </a:r>
          </a:p>
          <a:p>
            <a:r>
              <a:rPr lang="en-IN" b="0" i="0" dirty="0">
                <a:solidFill>
                  <a:schemeClr val="accent1"/>
                </a:solidFill>
                <a:effectLst/>
                <a:latin typeface="Arial" panose="020B0604020202020204" pitchFamily="34" charset="0"/>
              </a:rPr>
              <a:t>Buyers</a:t>
            </a:r>
          </a:p>
          <a:p>
            <a:pPr marL="0" indent="0">
              <a:buNone/>
            </a:pPr>
            <a:endParaRPr lang="en-US" dirty="0"/>
          </a:p>
        </p:txBody>
      </p:sp>
    </p:spTree>
    <p:extLst>
      <p:ext uri="{BB962C8B-B14F-4D97-AF65-F5344CB8AC3E}">
        <p14:creationId xmlns:p14="http://schemas.microsoft.com/office/powerpoint/2010/main" val="1930820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86D24-308B-764A-8133-CD18A63DFC1E}"/>
              </a:ext>
            </a:extLst>
          </p:cNvPr>
          <p:cNvSpPr>
            <a:spLocks noGrp="1"/>
          </p:cNvSpPr>
          <p:nvPr>
            <p:ph type="title"/>
          </p:nvPr>
        </p:nvSpPr>
        <p:spPr>
          <a:xfrm>
            <a:off x="770182" y="128728"/>
            <a:ext cx="9280652" cy="1238434"/>
          </a:xfrm>
        </p:spPr>
        <p:txBody>
          <a:bodyPr/>
          <a:lstStyle/>
          <a:p>
            <a:r>
              <a:rPr lang="en-IN">
                <a:solidFill>
                  <a:schemeClr val="accent1"/>
                </a:solidFill>
              </a:rPr>
              <a:t>Innovative Entrepreneurship</a:t>
            </a:r>
            <a:endParaRPr lang="en-US" dirty="0">
              <a:solidFill>
                <a:schemeClr val="accent1"/>
              </a:solidFill>
            </a:endParaRPr>
          </a:p>
        </p:txBody>
      </p:sp>
      <p:sp>
        <p:nvSpPr>
          <p:cNvPr id="3" name="Content Placeholder 2">
            <a:extLst>
              <a:ext uri="{FF2B5EF4-FFF2-40B4-BE49-F238E27FC236}">
                <a16:creationId xmlns:a16="http://schemas.microsoft.com/office/drawing/2014/main" id="{E11CF500-8DA0-8E46-BC43-DDDECB74AB84}"/>
              </a:ext>
            </a:extLst>
          </p:cNvPr>
          <p:cNvSpPr>
            <a:spLocks noGrp="1"/>
          </p:cNvSpPr>
          <p:nvPr>
            <p:ph idx="1"/>
          </p:nvPr>
        </p:nvSpPr>
        <p:spPr>
          <a:xfrm>
            <a:off x="700881" y="1232689"/>
            <a:ext cx="9607688" cy="5496583"/>
          </a:xfrm>
        </p:spPr>
        <p:txBody>
          <a:bodyPr vert="horz" lIns="91440" tIns="45720" rIns="91440" bIns="45720" rtlCol="0" anchor="t">
            <a:normAutofit fontScale="77500" lnSpcReduction="20000"/>
          </a:bodyPr>
          <a:lstStyle/>
          <a:p>
            <a:pPr marL="0" indent="0">
              <a:buNone/>
            </a:pPr>
            <a:r>
              <a:rPr lang="en-IN" b="1" i="0">
                <a:solidFill>
                  <a:schemeClr val="accent1"/>
                </a:solidFill>
                <a:effectLst/>
                <a:latin typeface="Arial"/>
                <a:cs typeface="Arial"/>
              </a:rPr>
              <a:t>InnovatIve</a:t>
            </a:r>
            <a:r>
              <a:rPr lang="en-IN" b="1" i="0" dirty="0">
                <a:solidFill>
                  <a:schemeClr val="accent1"/>
                </a:solidFill>
                <a:effectLst/>
                <a:latin typeface="Arial"/>
                <a:cs typeface="Arial"/>
              </a:rPr>
              <a:t> Entrepreneurship</a:t>
            </a:r>
          </a:p>
          <a:p>
            <a:pPr marL="0" indent="0">
              <a:buNone/>
            </a:pPr>
            <a:r>
              <a:rPr lang="en-IN" b="0" i="0" dirty="0">
                <a:effectLst/>
                <a:latin typeface="Arial"/>
                <a:cs typeface="Arial"/>
              </a:rPr>
              <a:t>Innovators are the types of entrepreneurs who come up with completely new ideas and turn them into viable </a:t>
            </a:r>
            <a:r>
              <a:rPr lang="en-IN" b="0" i="0">
                <a:effectLst/>
                <a:latin typeface="Arial"/>
                <a:cs typeface="Arial"/>
              </a:rPr>
              <a:t>businesses</a:t>
            </a:r>
            <a:r>
              <a:rPr lang="en-IN">
                <a:latin typeface="Arial"/>
                <a:cs typeface="Arial"/>
              </a:rPr>
              <a:t> </a:t>
            </a:r>
            <a:r>
              <a:rPr lang="en-IN" b="0" i="0">
                <a:effectLst/>
                <a:latin typeface="Arial"/>
                <a:cs typeface="Arial"/>
              </a:rPr>
              <a:t>.In</a:t>
            </a:r>
            <a:r>
              <a:rPr lang="en-IN" b="0" i="0" dirty="0">
                <a:effectLst/>
                <a:latin typeface="Arial"/>
                <a:cs typeface="Arial"/>
              </a:rPr>
              <a:t> most cases, these entrepreneurs change the way people think about and do things. Such entrepreneurs tend to be extremely passionate and obsessive, deriving their motivation from the unique nature of their business idea. Innovative entrepreneurs also find new </a:t>
            </a:r>
            <a:r>
              <a:rPr lang="en-IN" b="0" i="0">
                <a:effectLst/>
                <a:latin typeface="Arial"/>
                <a:cs typeface="Arial"/>
              </a:rPr>
              <a:t>ways to market their products by choosing </a:t>
            </a:r>
            <a:r>
              <a:rPr lang="en-IN" b="0" i="0" u="none" strike="noStrike">
                <a:effectLst/>
                <a:latin typeface="Arial"/>
                <a:cs typeface="Arial"/>
              </a:rPr>
              <a:t>product differentiation </a:t>
            </a:r>
            <a:r>
              <a:rPr lang="en-IN">
                <a:latin typeface="Arial"/>
                <a:cs typeface="Arial"/>
              </a:rPr>
              <a:t>strategies that</a:t>
            </a:r>
            <a:r>
              <a:rPr lang="en-IN" b="0" i="0">
                <a:effectLst/>
                <a:latin typeface="Arial"/>
                <a:cs typeface="Arial"/>
              </a:rPr>
              <a:t> make their company stand out from the crowd. And sometimes it is not just standing out from the crowd but actually creating a new crowd</a:t>
            </a:r>
            <a:r>
              <a:rPr lang="en-IN">
                <a:latin typeface="Arial"/>
                <a:cs typeface="Arial"/>
              </a:rPr>
              <a:t> </a:t>
            </a:r>
            <a:r>
              <a:rPr lang="en-IN" b="0" i="0">
                <a:effectLst/>
                <a:latin typeface="Arial"/>
                <a:cs typeface="Arial"/>
              </a:rPr>
              <a:t>.To</a:t>
            </a:r>
            <a:r>
              <a:rPr lang="en-IN" b="0" i="0" dirty="0">
                <a:effectLst/>
                <a:latin typeface="Arial"/>
                <a:cs typeface="Arial"/>
              </a:rPr>
              <a:t> say that innovators like Steve Jobs, Larry Page of Google and Microsoft founder Bill Gates were obsessed with their business would be an understatement.</a:t>
            </a:r>
          </a:p>
          <a:p>
            <a:r>
              <a:rPr lang="en-IN" b="1" i="0" dirty="0">
                <a:solidFill>
                  <a:schemeClr val="accent1"/>
                </a:solidFill>
                <a:effectLst/>
                <a:latin typeface="Arial" panose="020B0604020202020204" pitchFamily="34" charset="0"/>
              </a:rPr>
              <a:t>Advantages of Being An Innovate Entrepreneur:</a:t>
            </a:r>
          </a:p>
          <a:p>
            <a:r>
              <a:rPr lang="en-IN" b="0" i="0" dirty="0">
                <a:effectLst/>
                <a:latin typeface="Arial" panose="020B0604020202020204" pitchFamily="34" charset="0"/>
              </a:rPr>
              <a:t>Get all the glory for the success of the business (and take all the arrows)</a:t>
            </a:r>
          </a:p>
          <a:p>
            <a:r>
              <a:rPr lang="en-IN" b="0" i="0" dirty="0">
                <a:effectLst/>
                <a:latin typeface="Arial" panose="020B0604020202020204" pitchFamily="34" charset="0"/>
              </a:rPr>
              <a:t>Create the rules</a:t>
            </a:r>
          </a:p>
          <a:p>
            <a:r>
              <a:rPr lang="en-IN" b="0" i="0" dirty="0">
                <a:effectLst/>
                <a:latin typeface="Arial" panose="020B0604020202020204" pitchFamily="34" charset="0"/>
              </a:rPr>
              <a:t>Face minimal competition during the initial days</a:t>
            </a:r>
          </a:p>
          <a:p>
            <a:r>
              <a:rPr lang="en-IN" b="1" i="0" dirty="0">
                <a:effectLst/>
                <a:latin typeface="Arial" panose="020B0604020202020204" pitchFamily="34" charset="0"/>
              </a:rPr>
              <a:t>Disadvantages of Being An Innovate Entrepreneur:</a:t>
            </a:r>
          </a:p>
          <a:p>
            <a:r>
              <a:rPr lang="en-IN" b="0" i="0" dirty="0">
                <a:effectLst/>
                <a:latin typeface="Arial" panose="020B0604020202020204" pitchFamily="34" charset="0"/>
              </a:rPr>
              <a:t>You will need a lot of capital to bring a new idea to life</a:t>
            </a:r>
          </a:p>
          <a:p>
            <a:r>
              <a:rPr lang="en-IN" b="0" i="0" dirty="0">
                <a:effectLst/>
                <a:latin typeface="Arial" panose="020B0604020202020204" pitchFamily="34" charset="0"/>
              </a:rPr>
              <a:t>Often face resistance from shareholders</a:t>
            </a:r>
          </a:p>
          <a:p>
            <a:r>
              <a:rPr lang="en-IN" b="0" i="0">
                <a:effectLst/>
                <a:latin typeface="Arial"/>
                <a:cs typeface="Arial"/>
              </a:rPr>
              <a:t>The timeframe for success is longer</a:t>
            </a:r>
          </a:p>
          <a:p>
            <a:pPr marL="0" indent="0">
              <a:buNone/>
            </a:pPr>
            <a:r>
              <a:rPr lang="en-IN" b="0" i="0" dirty="0">
                <a:effectLst/>
                <a:latin typeface="Arial" panose="020B0604020202020204" pitchFamily="34" charset="0"/>
              </a:rPr>
              <a:t>The ability of an innovative entrepreneur to envision a new way of thinking makes them stand out from the crowd and wildly successful in many cases however it takes significant capital, patience and commitment to bring true innovation to life</a:t>
            </a:r>
          </a:p>
          <a:p>
            <a:pPr marL="0" indent="0">
              <a:buNone/>
            </a:pPr>
            <a:endParaRPr lang="en-US" dirty="0"/>
          </a:p>
        </p:txBody>
      </p:sp>
    </p:spTree>
    <p:extLst>
      <p:ext uri="{BB962C8B-B14F-4D97-AF65-F5344CB8AC3E}">
        <p14:creationId xmlns:p14="http://schemas.microsoft.com/office/powerpoint/2010/main" val="3263577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F7E1-9C6A-4E77-8D64-D5D7F6BA3A6B}"/>
              </a:ext>
            </a:extLst>
          </p:cNvPr>
          <p:cNvSpPr>
            <a:spLocks noGrp="1"/>
          </p:cNvSpPr>
          <p:nvPr>
            <p:ph type="title"/>
          </p:nvPr>
        </p:nvSpPr>
        <p:spPr>
          <a:xfrm>
            <a:off x="1077243" y="2457981"/>
            <a:ext cx="9404723" cy="1400530"/>
          </a:xfrm>
        </p:spPr>
        <p:txBody>
          <a:bodyPr/>
          <a:lstStyle/>
          <a:p>
            <a:r>
              <a:rPr lang="en-GB" b="1">
                <a:solidFill>
                  <a:schemeClr val="tx1"/>
                </a:solidFill>
              </a:rPr>
              <a:t>NATURE OF OPPORTUNITY THAT HIS ORGANISATION HAS EXPLOITED</a:t>
            </a:r>
          </a:p>
        </p:txBody>
      </p:sp>
    </p:spTree>
    <p:extLst>
      <p:ext uri="{BB962C8B-B14F-4D97-AF65-F5344CB8AC3E}">
        <p14:creationId xmlns:p14="http://schemas.microsoft.com/office/powerpoint/2010/main" val="2415181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6F7DD9E-5658-4431-A082-DEE90B2812D4}"/>
              </a:ext>
            </a:extLst>
          </p:cNvPr>
          <p:cNvSpPr>
            <a:spLocks noGrp="1"/>
          </p:cNvSpPr>
          <p:nvPr>
            <p:ph type="title"/>
          </p:nvPr>
        </p:nvSpPr>
        <p:spPr/>
        <p:txBody>
          <a:bodyPr/>
          <a:lstStyle/>
          <a:p>
            <a:r>
              <a:rPr lang="en-GB">
                <a:solidFill>
                  <a:schemeClr val="accent1"/>
                </a:solidFill>
              </a:rPr>
              <a:t>Elon Musks formula for successfully growing companies faster</a:t>
            </a:r>
            <a:endParaRPr lang="en-GB" dirty="0">
              <a:solidFill>
                <a:schemeClr val="accent1"/>
              </a:solidFill>
            </a:endParaRPr>
          </a:p>
        </p:txBody>
      </p:sp>
      <p:sp>
        <p:nvSpPr>
          <p:cNvPr id="9" name="Content Placeholder 8">
            <a:extLst>
              <a:ext uri="{FF2B5EF4-FFF2-40B4-BE49-F238E27FC236}">
                <a16:creationId xmlns:a16="http://schemas.microsoft.com/office/drawing/2014/main" id="{B4103DDF-1064-4F4F-B532-5F864F469184}"/>
              </a:ext>
            </a:extLst>
          </p:cNvPr>
          <p:cNvSpPr>
            <a:spLocks noGrp="1"/>
          </p:cNvSpPr>
          <p:nvPr>
            <p:ph idx="1"/>
          </p:nvPr>
        </p:nvSpPr>
        <p:spPr/>
        <p:txBody>
          <a:bodyPr vert="horz" lIns="91440" tIns="45720" rIns="91440" bIns="45720" rtlCol="0" anchor="t">
            <a:normAutofit fontScale="92500" lnSpcReduction="10000"/>
          </a:bodyPr>
          <a:lstStyle/>
          <a:p>
            <a:r>
              <a:rPr lang="en-GB">
                <a:ea typeface="+mj-lt"/>
                <a:cs typeface="+mj-lt"/>
              </a:rPr>
              <a:t>Musk, the most influential entrepreneur today.</a:t>
            </a:r>
            <a:endParaRPr lang="en-US">
              <a:ea typeface="+mj-lt"/>
              <a:cs typeface="+mj-lt"/>
            </a:endParaRPr>
          </a:p>
          <a:p>
            <a:pPr>
              <a:buClr>
                <a:srgbClr val="ADADAD"/>
              </a:buClr>
            </a:pPr>
            <a:r>
              <a:rPr lang="en-GB">
                <a:ea typeface="+mj-lt"/>
                <a:cs typeface="+mj-lt"/>
              </a:rPr>
              <a:t>Musk is the most influential entrepreneur of our generation. His approach has inspired many others to try new things and to make a real difference in the world.</a:t>
            </a:r>
            <a:endParaRPr lang="en-GB"/>
          </a:p>
          <a:p>
            <a:r>
              <a:rPr lang="en-GB" dirty="0"/>
              <a:t> Musk companies have a major theme, vision and technology.</a:t>
            </a:r>
          </a:p>
          <a:p>
            <a:r>
              <a:rPr lang="en-GB" dirty="0"/>
              <a:t>These companies all have one major theme in common; they are set on pushing boundaries. In fact, this innovative concept has practically become synonymous with Musk’s name.</a:t>
            </a:r>
          </a:p>
          <a:p>
            <a:pPr>
              <a:buClr>
                <a:srgbClr val="ADADAD"/>
              </a:buClr>
            </a:pPr>
            <a:r>
              <a:rPr lang="en-GB" dirty="0">
                <a:ea typeface="+mj-lt"/>
                <a:cs typeface="+mj-lt"/>
              </a:rPr>
              <a:t>  </a:t>
            </a:r>
            <a:r>
              <a:rPr lang="en-GB">
                <a:ea typeface="+mj-lt"/>
                <a:cs typeface="+mj-lt"/>
              </a:rPr>
              <a:t>Musk is committed to challenging convention.</a:t>
            </a:r>
            <a:endParaRPr lang="en-US">
              <a:ea typeface="+mj-lt"/>
              <a:cs typeface="+mj-lt"/>
            </a:endParaRPr>
          </a:p>
          <a:p>
            <a:pPr>
              <a:buClr>
                <a:srgbClr val="ADADAD"/>
              </a:buClr>
            </a:pPr>
            <a:r>
              <a:rPr lang="en-GB">
                <a:ea typeface="+mj-lt"/>
                <a:cs typeface="+mj-lt"/>
              </a:rPr>
              <a:t>One of the traits that makes Elon Musk so influential is his keen eye for understanding human truth. In essence, human truth encapsulates the deeper meaning behind universally-accepted status quos. In other words, it is the common thoughts and feelings that unite us all.</a:t>
            </a:r>
            <a:endParaRPr lang="en-GB"/>
          </a:p>
          <a:p>
            <a:endParaRPr lang="en-GB" dirty="0"/>
          </a:p>
          <a:p>
            <a:endParaRPr lang="en-GB" dirty="0"/>
          </a:p>
          <a:p>
            <a:endParaRPr lang="en-US" dirty="0"/>
          </a:p>
        </p:txBody>
      </p:sp>
    </p:spTree>
    <p:extLst>
      <p:ext uri="{BB962C8B-B14F-4D97-AF65-F5344CB8AC3E}">
        <p14:creationId xmlns:p14="http://schemas.microsoft.com/office/powerpoint/2010/main" val="2131037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CF3025-8EB3-4724-8447-C206A1A02BB8}"/>
              </a:ext>
            </a:extLst>
          </p:cNvPr>
          <p:cNvSpPr>
            <a:spLocks noGrp="1"/>
          </p:cNvSpPr>
          <p:nvPr>
            <p:ph idx="1"/>
          </p:nvPr>
        </p:nvSpPr>
        <p:spPr>
          <a:xfrm>
            <a:off x="1121068" y="-117650"/>
            <a:ext cx="8946541" cy="6975650"/>
          </a:xfrm>
        </p:spPr>
        <p:txBody>
          <a:bodyPr vert="horz" lIns="91440" tIns="45720" rIns="91440" bIns="45720" rtlCol="0" anchor="t">
            <a:noAutofit/>
          </a:bodyPr>
          <a:lstStyle/>
          <a:p>
            <a:pPr marL="0" indent="0">
              <a:buNone/>
            </a:pPr>
            <a:endParaRPr lang="en-GB" sz="1600" dirty="0"/>
          </a:p>
          <a:p>
            <a:r>
              <a:rPr lang="en-GB" sz="1600" dirty="0"/>
              <a:t>Musk’s formula for innovation starts by identifying the what and the why of certain pain points in day-to-day life. One of his more recent ideas, from SpaceX towers, aims to change the very perception of air travel.</a:t>
            </a:r>
          </a:p>
          <a:p>
            <a:endParaRPr lang="en-GB" sz="1600" dirty="0"/>
          </a:p>
          <a:p>
            <a:r>
              <a:rPr lang="en-GB" sz="1600" dirty="0"/>
              <a:t> Musk understand everyone involved is a vector.</a:t>
            </a:r>
          </a:p>
          <a:p>
            <a:r>
              <a:rPr lang="en-GB" sz="1600" dirty="0"/>
              <a:t>Recently, Dharmesh Shah, founder of HubSpot, got the opportunity to meet and converse with Musk at a dinner for legendary founders at Sequoia Capital. Like so many others, Shah wanted to know what Musk does to create a successful company. Shah asked him: “What’s your advice to build a great company that grows every day?”</a:t>
            </a:r>
          </a:p>
          <a:p>
            <a:r>
              <a:rPr lang="en-GB" sz="1600" dirty="0"/>
              <a:t>‘misalignment with the customers’ needs is all but inevitable. Maintaining common goals within a company gets more and more complicated throughout growth; even more so when third-parties are introduced to the mix.</a:t>
            </a:r>
          </a:p>
          <a:p>
            <a:r>
              <a:rPr lang="en-GB" sz="1600" dirty="0"/>
              <a:t>Musk is a physics man, and his response reflected this fact perfectly. He told Shah to think of it in simple terms of getting a company from point A to point B. Each person within an operation is a vector that exerts energy to achieve this goal. Everyone has a quantity of both magnitude and direction.</a:t>
            </a:r>
          </a:p>
          <a:p>
            <a:endParaRPr lang="en-GB" sz="1600" dirty="0"/>
          </a:p>
          <a:p>
            <a:r>
              <a:rPr lang="en-GB" sz="1600" dirty="0"/>
              <a:t> Firmly align team goals with customer needs.</a:t>
            </a:r>
          </a:p>
          <a:p>
            <a:r>
              <a:rPr lang="en-GB" sz="1600" dirty="0"/>
              <a:t>One of the biggest problems that plague many companies is a misalignment with internal team goals. When this is the case</a:t>
            </a:r>
            <a:endParaRPr lang="en-US" sz="1600" dirty="0"/>
          </a:p>
        </p:txBody>
      </p:sp>
    </p:spTree>
    <p:extLst>
      <p:ext uri="{BB962C8B-B14F-4D97-AF65-F5344CB8AC3E}">
        <p14:creationId xmlns:p14="http://schemas.microsoft.com/office/powerpoint/2010/main" val="1558657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3ABC2-D8D8-4085-A741-22D861ED407D}"/>
              </a:ext>
            </a:extLst>
          </p:cNvPr>
          <p:cNvSpPr>
            <a:spLocks noGrp="1"/>
          </p:cNvSpPr>
          <p:nvPr>
            <p:ph type="title"/>
          </p:nvPr>
        </p:nvSpPr>
        <p:spPr>
          <a:xfrm>
            <a:off x="1939506" y="2457981"/>
            <a:ext cx="9404723" cy="1400530"/>
          </a:xfrm>
        </p:spPr>
        <p:txBody>
          <a:bodyPr/>
          <a:lstStyle/>
          <a:p>
            <a:r>
              <a:rPr lang="en-GB" b="1">
                <a:solidFill>
                  <a:schemeClr val="tx1"/>
                </a:solidFill>
              </a:rPr>
              <a:t>SOURCE OF IDEA</a:t>
            </a:r>
            <a:endParaRPr lang="en-US" b="1">
              <a:solidFill>
                <a:schemeClr val="tx1"/>
              </a:solidFill>
            </a:endParaRPr>
          </a:p>
        </p:txBody>
      </p:sp>
    </p:spTree>
    <p:extLst>
      <p:ext uri="{BB962C8B-B14F-4D97-AF65-F5344CB8AC3E}">
        <p14:creationId xmlns:p14="http://schemas.microsoft.com/office/powerpoint/2010/main" val="301659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28A74-E94E-40C7-A98D-12C7030294FA}"/>
              </a:ext>
            </a:extLst>
          </p:cNvPr>
          <p:cNvSpPr>
            <a:spLocks noGrp="1"/>
          </p:cNvSpPr>
          <p:nvPr>
            <p:ph type="title"/>
          </p:nvPr>
        </p:nvSpPr>
        <p:spPr>
          <a:xfrm>
            <a:off x="646111" y="452718"/>
            <a:ext cx="9404723" cy="905565"/>
          </a:xfrm>
        </p:spPr>
        <p:txBody>
          <a:bodyPr/>
          <a:lstStyle/>
          <a:p>
            <a:r>
              <a:rPr lang="en-US" dirty="0">
                <a:solidFill>
                  <a:schemeClr val="accent1"/>
                </a:solidFill>
              </a:rPr>
              <a:t>Source of idea:</a:t>
            </a:r>
          </a:p>
        </p:txBody>
      </p:sp>
      <p:sp>
        <p:nvSpPr>
          <p:cNvPr id="4" name="TextBox 3">
            <a:extLst>
              <a:ext uri="{FF2B5EF4-FFF2-40B4-BE49-F238E27FC236}">
                <a16:creationId xmlns:a16="http://schemas.microsoft.com/office/drawing/2014/main" id="{982F1C43-580F-44CE-A47A-8A9B50334D4E}"/>
              </a:ext>
            </a:extLst>
          </p:cNvPr>
          <p:cNvSpPr txBox="1"/>
          <p:nvPr/>
        </p:nvSpPr>
        <p:spPr>
          <a:xfrm>
            <a:off x="5637320" y="2965142"/>
            <a:ext cx="914400" cy="914400"/>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0C16FE82-F516-4938-A1EA-D2EA9EF8944F}"/>
              </a:ext>
            </a:extLst>
          </p:cNvPr>
          <p:cNvSpPr txBox="1"/>
          <p:nvPr/>
        </p:nvSpPr>
        <p:spPr>
          <a:xfrm>
            <a:off x="646111" y="3542190"/>
            <a:ext cx="9820661" cy="1754326"/>
          </a:xfrm>
          <a:prstGeom prst="rect">
            <a:avLst/>
          </a:prstGeom>
          <a:noFill/>
        </p:spPr>
        <p:txBody>
          <a:bodyPr wrap="square" lIns="91440" tIns="45720" rIns="91440" bIns="45720" rtlCol="0" anchor="t">
            <a:spAutoFit/>
          </a:bodyPr>
          <a:lstStyle/>
          <a:p>
            <a:pPr algn="l"/>
            <a:r>
              <a:rPr lang="en-GB" b="0" i="0" dirty="0">
                <a:solidFill>
                  <a:schemeClr val="accent1">
                    <a:lumMod val="60000"/>
                    <a:lumOff val="40000"/>
                  </a:schemeClr>
                </a:solidFill>
                <a:effectLst/>
                <a:latin typeface="futura-pt"/>
              </a:rPr>
              <a:t>PayPal</a:t>
            </a:r>
          </a:p>
          <a:p>
            <a:pPr algn="l"/>
            <a:r>
              <a:rPr lang="en-GB" b="0" i="0">
                <a:effectLst/>
                <a:latin typeface="open-sans"/>
              </a:rPr>
              <a:t>In 1999, Elon and </a:t>
            </a:r>
            <a:r>
              <a:rPr lang="en-GB">
                <a:latin typeface="open-sans"/>
              </a:rPr>
              <a:t>Kimbal</a:t>
            </a:r>
            <a:r>
              <a:rPr lang="en-GB" b="0" i="0" dirty="0">
                <a:effectLst/>
                <a:latin typeface="open-sans"/>
              </a:rPr>
              <a:t> Musk used the money from their sale of Zip2 to found X.com, an online financial services/payments company. An X.com acquisition the following year led to the creation of PayPal as it is known today.</a:t>
            </a:r>
          </a:p>
          <a:p>
            <a:pPr algn="l"/>
            <a:r>
              <a:rPr lang="en-GB" b="0" i="0" dirty="0">
                <a:effectLst/>
                <a:latin typeface="open-sans"/>
              </a:rPr>
              <a:t>In October 2002, Musk earned his first billion when PayPal was acquired by eBay for $1.5 billion in stock. Before the sale, Musk owned 11 percent of PayPal stock.</a:t>
            </a:r>
          </a:p>
        </p:txBody>
      </p:sp>
      <p:sp>
        <p:nvSpPr>
          <p:cNvPr id="8" name="TextBox 7">
            <a:extLst>
              <a:ext uri="{FF2B5EF4-FFF2-40B4-BE49-F238E27FC236}">
                <a16:creationId xmlns:a16="http://schemas.microsoft.com/office/drawing/2014/main" id="{3185F77E-6C1C-4F4E-8798-E8EC97266F5D}"/>
              </a:ext>
            </a:extLst>
          </p:cNvPr>
          <p:cNvSpPr txBox="1"/>
          <p:nvPr/>
        </p:nvSpPr>
        <p:spPr>
          <a:xfrm>
            <a:off x="646113" y="1556225"/>
            <a:ext cx="9135187" cy="2031325"/>
          </a:xfrm>
          <a:prstGeom prst="rect">
            <a:avLst/>
          </a:prstGeom>
          <a:noFill/>
        </p:spPr>
        <p:txBody>
          <a:bodyPr wrap="square" rtlCol="0">
            <a:spAutoFit/>
          </a:bodyPr>
          <a:lstStyle/>
          <a:p>
            <a:pPr algn="l"/>
            <a:r>
              <a:rPr lang="en-GB" b="0" i="0" dirty="0">
                <a:solidFill>
                  <a:schemeClr val="accent1">
                    <a:lumMod val="60000"/>
                    <a:lumOff val="40000"/>
                  </a:schemeClr>
                </a:solidFill>
                <a:effectLst/>
                <a:latin typeface="futura-pt"/>
              </a:rPr>
              <a:t>Zip2 Corporation</a:t>
            </a:r>
          </a:p>
          <a:p>
            <a:pPr algn="l"/>
            <a:r>
              <a:rPr lang="en-GB" b="0" i="0" dirty="0">
                <a:effectLst/>
                <a:latin typeface="open-sans"/>
              </a:rPr>
              <a:t>Musk launched his first company, Zip2 Corporation, in 1995 with his brother, </a:t>
            </a:r>
            <a:r>
              <a:rPr lang="en-GB" b="0" i="0" dirty="0" err="1">
                <a:effectLst/>
                <a:latin typeface="open-sans"/>
              </a:rPr>
              <a:t>Kimbal</a:t>
            </a:r>
            <a:r>
              <a:rPr lang="en-GB" b="0" i="0" dirty="0">
                <a:effectLst/>
                <a:latin typeface="open-sans"/>
              </a:rPr>
              <a:t> Musk. An online city guide, Zip2 was soon providing content for the new websites of both </a:t>
            </a:r>
            <a:r>
              <a:rPr lang="en-GB" b="0" i="1" dirty="0">
                <a:effectLst/>
                <a:latin typeface="open-sans"/>
              </a:rPr>
              <a:t>The New York Times</a:t>
            </a:r>
            <a:r>
              <a:rPr lang="en-GB" b="0" i="0" dirty="0">
                <a:effectLst/>
                <a:latin typeface="open-sans"/>
              </a:rPr>
              <a:t> and the </a:t>
            </a:r>
            <a:r>
              <a:rPr lang="en-GB" b="0" i="1" dirty="0">
                <a:effectLst/>
                <a:latin typeface="open-sans"/>
              </a:rPr>
              <a:t>Chicago Tribune</a:t>
            </a:r>
            <a:r>
              <a:rPr lang="en-GB" b="0" i="0" dirty="0">
                <a:effectLst/>
                <a:latin typeface="open-sans"/>
              </a:rPr>
              <a:t>. In 1999, a division of Compaq Computer Corporation bought Zip2 for $307 million in cash and $34 million in stock options.</a:t>
            </a:r>
          </a:p>
          <a:p>
            <a:pPr algn="l"/>
            <a:endParaRPr lang="en-GB" dirty="0">
              <a:latin typeface="open-sans"/>
            </a:endParaRPr>
          </a:p>
          <a:p>
            <a:pPr algn="l"/>
            <a:endParaRPr lang="en-GB" b="0" i="0" dirty="0">
              <a:effectLst/>
              <a:latin typeface="open-sans"/>
            </a:endParaRPr>
          </a:p>
        </p:txBody>
      </p:sp>
    </p:spTree>
    <p:extLst>
      <p:ext uri="{BB962C8B-B14F-4D97-AF65-F5344CB8AC3E}">
        <p14:creationId xmlns:p14="http://schemas.microsoft.com/office/powerpoint/2010/main" val="3042997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5DBE79-93E5-407D-976C-F5C1A64CC3C9}"/>
              </a:ext>
            </a:extLst>
          </p:cNvPr>
          <p:cNvSpPr txBox="1"/>
          <p:nvPr/>
        </p:nvSpPr>
        <p:spPr>
          <a:xfrm>
            <a:off x="920950" y="2278754"/>
            <a:ext cx="5174638" cy="3447098"/>
          </a:xfrm>
          <a:prstGeom prst="rect">
            <a:avLst/>
          </a:prstGeom>
          <a:noFill/>
        </p:spPr>
        <p:txBody>
          <a:bodyPr wrap="square" lIns="91440" tIns="45720" rIns="91440" bIns="45720" rtlCol="0" anchor="t">
            <a:spAutoFit/>
          </a:bodyPr>
          <a:lstStyle/>
          <a:p>
            <a:pPr algn="l"/>
            <a:endParaRPr lang="en-GB" b="0" i="0" dirty="0">
              <a:solidFill>
                <a:schemeClr val="accent1">
                  <a:lumMod val="60000"/>
                  <a:lumOff val="40000"/>
                </a:schemeClr>
              </a:solidFill>
              <a:effectLst/>
              <a:latin typeface="futura-pt"/>
            </a:endParaRPr>
          </a:p>
          <a:p>
            <a:pPr algn="l"/>
            <a:r>
              <a:rPr lang="en-GB" sz="2000" b="0" i="0" dirty="0">
                <a:effectLst/>
                <a:latin typeface="open-sans"/>
              </a:rPr>
              <a:t>Musk founded his third company, Space Exploration Technologies Corporation, or SpaceX, in 2002 with the intention of building spacecraft for commercial space travel. By 2008, SpaceX was well established, and NASA awarded the company the contract to handle cargo transport for the International Space Station—with plans for astronaut transport in the future—in a move to replace NASA’s own space shuttle missions.</a:t>
            </a:r>
          </a:p>
        </p:txBody>
      </p:sp>
      <p:pic>
        <p:nvPicPr>
          <p:cNvPr id="7" name="Picture 6">
            <a:extLst>
              <a:ext uri="{FF2B5EF4-FFF2-40B4-BE49-F238E27FC236}">
                <a16:creationId xmlns:a16="http://schemas.microsoft.com/office/drawing/2014/main" id="{EC2ACBB0-007C-4EF1-9D00-AE4701F2B5F0}"/>
              </a:ext>
            </a:extLst>
          </p:cNvPr>
          <p:cNvPicPr>
            <a:picLocks noChangeAspect="1"/>
          </p:cNvPicPr>
          <p:nvPr/>
        </p:nvPicPr>
        <p:blipFill>
          <a:blip r:embed="rId2"/>
          <a:stretch>
            <a:fillRect/>
          </a:stretch>
        </p:blipFill>
        <p:spPr>
          <a:xfrm>
            <a:off x="6498987" y="2226706"/>
            <a:ext cx="4128172" cy="3921973"/>
          </a:xfrm>
          <a:prstGeom prst="rect">
            <a:avLst/>
          </a:prstGeom>
        </p:spPr>
      </p:pic>
      <p:sp>
        <p:nvSpPr>
          <p:cNvPr id="2" name="TextBox 1">
            <a:extLst>
              <a:ext uri="{FF2B5EF4-FFF2-40B4-BE49-F238E27FC236}">
                <a16:creationId xmlns:a16="http://schemas.microsoft.com/office/drawing/2014/main" id="{BE5EF2CA-E1C1-454C-BE34-A23D885A4DA4}"/>
              </a:ext>
            </a:extLst>
          </p:cNvPr>
          <p:cNvSpPr txBox="1"/>
          <p:nvPr/>
        </p:nvSpPr>
        <p:spPr>
          <a:xfrm>
            <a:off x="989923" y="1761025"/>
            <a:ext cx="53205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chemeClr val="accent1">
                    <a:lumMod val="60000"/>
                    <a:lumOff val="40000"/>
                  </a:schemeClr>
                </a:solidFill>
              </a:rPr>
              <a:t>Space x</a:t>
            </a:r>
            <a:endParaRPr lang="en-GB" sz="2400" dirty="0">
              <a:solidFill>
                <a:schemeClr val="accent1">
                  <a:lumMod val="60000"/>
                  <a:lumOff val="40000"/>
                </a:schemeClr>
              </a:solidFill>
            </a:endParaRPr>
          </a:p>
        </p:txBody>
      </p:sp>
    </p:spTree>
    <p:extLst>
      <p:ext uri="{BB962C8B-B14F-4D97-AF65-F5344CB8AC3E}">
        <p14:creationId xmlns:p14="http://schemas.microsoft.com/office/powerpoint/2010/main" val="1745593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AB11D0-4E3F-41E7-A3EC-81E12CC25346}"/>
              </a:ext>
            </a:extLst>
          </p:cNvPr>
          <p:cNvSpPr txBox="1"/>
          <p:nvPr/>
        </p:nvSpPr>
        <p:spPr>
          <a:xfrm>
            <a:off x="1313895" y="585926"/>
            <a:ext cx="8513686" cy="1477328"/>
          </a:xfrm>
          <a:prstGeom prst="rect">
            <a:avLst/>
          </a:prstGeom>
          <a:noFill/>
        </p:spPr>
        <p:txBody>
          <a:bodyPr wrap="square" lIns="91440" tIns="45720" rIns="91440" bIns="45720" rtlCol="0" anchor="t">
            <a:spAutoFit/>
          </a:bodyPr>
          <a:lstStyle/>
          <a:p>
            <a:pPr algn="l"/>
            <a:r>
              <a:rPr lang="en-GB" b="0" i="0" dirty="0">
                <a:solidFill>
                  <a:schemeClr val="accent1">
                    <a:lumMod val="60000"/>
                    <a:lumOff val="40000"/>
                  </a:schemeClr>
                </a:solidFill>
                <a:effectLst/>
                <a:latin typeface="futura-pt"/>
              </a:rPr>
              <a:t>Tesla Motors</a:t>
            </a:r>
          </a:p>
          <a:p>
            <a:r>
              <a:rPr lang="en-GB" b="0" i="0">
                <a:effectLst/>
                <a:latin typeface="open-sans"/>
              </a:rPr>
              <a:t>Musk is the co-founder, CEO and product architect at Tesla Motors</a:t>
            </a:r>
            <a:r>
              <a:rPr lang="en-GB">
                <a:latin typeface="open-sans"/>
              </a:rPr>
              <a:t> </a:t>
            </a:r>
            <a:r>
              <a:rPr lang="en-GB" b="0" i="0">
                <a:effectLst/>
                <a:latin typeface="open-sans"/>
              </a:rPr>
              <a:t>,</a:t>
            </a:r>
            <a:r>
              <a:rPr lang="en-GB">
                <a:latin typeface="open-sans"/>
              </a:rPr>
              <a:t> a company formed in 2003 that</a:t>
            </a:r>
            <a:r>
              <a:rPr lang="en-GB" b="0" i="0">
                <a:effectLst/>
                <a:latin typeface="open-sans"/>
              </a:rPr>
              <a:t> is </a:t>
            </a:r>
            <a:r>
              <a:rPr lang="en-GB" b="0" i="0" dirty="0">
                <a:effectLst/>
                <a:latin typeface="open-sans"/>
              </a:rPr>
              <a:t>dedicated to producing affordable, mass-market electric cars as well as battery products and solar roofs. Musk oversees all product development, engineering and design of the company's products.</a:t>
            </a:r>
          </a:p>
        </p:txBody>
      </p:sp>
      <p:pic>
        <p:nvPicPr>
          <p:cNvPr id="8" name="Picture 7">
            <a:extLst>
              <a:ext uri="{FF2B5EF4-FFF2-40B4-BE49-F238E27FC236}">
                <a16:creationId xmlns:a16="http://schemas.microsoft.com/office/drawing/2014/main" id="{BCA9A365-11C8-4163-A79E-13680D0D85FD}"/>
              </a:ext>
            </a:extLst>
          </p:cNvPr>
          <p:cNvPicPr>
            <a:picLocks noChangeAspect="1"/>
          </p:cNvPicPr>
          <p:nvPr/>
        </p:nvPicPr>
        <p:blipFill>
          <a:blip r:embed="rId2"/>
          <a:stretch>
            <a:fillRect/>
          </a:stretch>
        </p:blipFill>
        <p:spPr>
          <a:xfrm>
            <a:off x="544506" y="2508937"/>
            <a:ext cx="5434448" cy="4098004"/>
          </a:xfrm>
          <a:prstGeom prst="rect">
            <a:avLst/>
          </a:prstGeom>
        </p:spPr>
      </p:pic>
      <p:pic>
        <p:nvPicPr>
          <p:cNvPr id="10" name="Picture 9">
            <a:extLst>
              <a:ext uri="{FF2B5EF4-FFF2-40B4-BE49-F238E27FC236}">
                <a16:creationId xmlns:a16="http://schemas.microsoft.com/office/drawing/2014/main" id="{9ADBA1D4-625F-41DE-9B2E-DD28001A5D8A}"/>
              </a:ext>
            </a:extLst>
          </p:cNvPr>
          <p:cNvPicPr>
            <a:picLocks noChangeAspect="1"/>
          </p:cNvPicPr>
          <p:nvPr/>
        </p:nvPicPr>
        <p:blipFill>
          <a:blip r:embed="rId3"/>
          <a:stretch>
            <a:fillRect/>
          </a:stretch>
        </p:blipFill>
        <p:spPr>
          <a:xfrm>
            <a:off x="6376463" y="2508936"/>
            <a:ext cx="5474553" cy="4098004"/>
          </a:xfrm>
          <a:prstGeom prst="rect">
            <a:avLst/>
          </a:prstGeom>
        </p:spPr>
      </p:pic>
    </p:spTree>
    <p:extLst>
      <p:ext uri="{BB962C8B-B14F-4D97-AF65-F5344CB8AC3E}">
        <p14:creationId xmlns:p14="http://schemas.microsoft.com/office/powerpoint/2010/main" val="1324159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BAEA1-E3D7-408B-A53C-704C1D73217F}"/>
              </a:ext>
            </a:extLst>
          </p:cNvPr>
          <p:cNvSpPr>
            <a:spLocks noGrp="1"/>
          </p:cNvSpPr>
          <p:nvPr>
            <p:ph type="title"/>
          </p:nvPr>
        </p:nvSpPr>
        <p:spPr>
          <a:xfrm>
            <a:off x="1789111" y="2548218"/>
            <a:ext cx="9404723" cy="1400530"/>
          </a:xfrm>
        </p:spPr>
        <p:txBody>
          <a:bodyPr/>
          <a:lstStyle/>
          <a:p>
            <a:r>
              <a:rPr lang="en-GB" sz="4800" b="1">
                <a:solidFill>
                  <a:schemeClr val="tx1"/>
                </a:solidFill>
              </a:rPr>
              <a:t>WHO IS ELON MUSK?</a:t>
            </a:r>
          </a:p>
        </p:txBody>
      </p:sp>
    </p:spTree>
    <p:extLst>
      <p:ext uri="{BB962C8B-B14F-4D97-AF65-F5344CB8AC3E}">
        <p14:creationId xmlns:p14="http://schemas.microsoft.com/office/powerpoint/2010/main" val="2792825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0BEC8A-CB93-4615-A4AF-12785CD4585E}"/>
              </a:ext>
            </a:extLst>
          </p:cNvPr>
          <p:cNvSpPr>
            <a:spLocks noGrp="1"/>
          </p:cNvSpPr>
          <p:nvPr>
            <p:ph idx="1"/>
          </p:nvPr>
        </p:nvSpPr>
        <p:spPr>
          <a:xfrm>
            <a:off x="1103312" y="439271"/>
            <a:ext cx="8946541" cy="5809128"/>
          </a:xfrm>
        </p:spPr>
        <p:txBody>
          <a:bodyPr vert="horz" lIns="91440" tIns="45720" rIns="91440" bIns="45720" rtlCol="0" anchor="t">
            <a:normAutofit fontScale="92500" lnSpcReduction="10000"/>
          </a:bodyPr>
          <a:lstStyle/>
          <a:p>
            <a:r>
              <a:rPr lang="en-IN">
                <a:solidFill>
                  <a:schemeClr val="accent1">
                    <a:lumMod val="60000"/>
                    <a:lumOff val="40000"/>
                  </a:schemeClr>
                </a:solidFill>
                <a:ea typeface="+mj-lt"/>
                <a:cs typeface="+mj-lt"/>
              </a:rPr>
              <a:t> Hyperloop</a:t>
            </a:r>
            <a:endParaRPr lang="en-US">
              <a:ea typeface="+mj-lt"/>
              <a:cs typeface="+mj-lt"/>
            </a:endParaRPr>
          </a:p>
          <a:p>
            <a:pPr>
              <a:buClr>
                <a:srgbClr val="ADADAD"/>
              </a:buClr>
            </a:pPr>
            <a:r>
              <a:rPr lang="en-GB">
                <a:ea typeface="+mj-lt"/>
                <a:cs typeface="+mj-lt"/>
              </a:rPr>
              <a:t> in august 2003,elon musk  revealed a concept he had idealized for some time.his project was about high speed transportation system that would use pressurized capsules travelling inside tubes with reduced pressure powered by air compressors,similar to the old post office sorting system</a:t>
            </a:r>
            <a:endParaRPr lang="en-IN" dirty="0">
              <a:ea typeface="+mj-lt"/>
              <a:cs typeface="+mj-lt"/>
            </a:endParaRPr>
          </a:p>
          <a:p>
            <a:pPr>
              <a:buClr>
                <a:srgbClr val="ADADAD"/>
              </a:buClr>
            </a:pPr>
            <a:r>
              <a:rPr lang="en-GB">
                <a:solidFill>
                  <a:schemeClr val="accent1">
                    <a:lumMod val="60000"/>
                    <a:lumOff val="40000"/>
                  </a:schemeClr>
                </a:solidFill>
                <a:ea typeface="+mj-lt"/>
                <a:cs typeface="+mj-lt"/>
              </a:rPr>
              <a:t>Solar city</a:t>
            </a:r>
            <a:endParaRPr lang="en-IN" dirty="0">
              <a:ea typeface="+mj-lt"/>
              <a:cs typeface="+mj-lt"/>
            </a:endParaRPr>
          </a:p>
          <a:p>
            <a:pPr>
              <a:buClr>
                <a:srgbClr val="ADADAD"/>
              </a:buClr>
            </a:pPr>
            <a:r>
              <a:rPr lang="en-IN">
                <a:ea typeface="+mj-lt"/>
                <a:cs typeface="+mj-lt"/>
              </a:rPr>
              <a:t>Solarcity was founded in 2006 by brothers peter and lyndon rive,based on a suggestion for a solar company cocept by their cousin,elon musk,who was the chairman and helped start the company in march 2016,spacex bought $90 million of solarcity stock.the idea was simple:installing solar panels would decrease the effects of global warming,a concept stressed deeply by musk.</a:t>
            </a:r>
            <a:endParaRPr lang="en-IN" dirty="0">
              <a:ea typeface="+mj-lt"/>
              <a:cs typeface="+mj-lt"/>
            </a:endParaRPr>
          </a:p>
          <a:p>
            <a:pPr>
              <a:buClr>
                <a:srgbClr val="ADADAD"/>
              </a:buClr>
            </a:pPr>
            <a:r>
              <a:rPr lang="en-IN">
                <a:solidFill>
                  <a:schemeClr val="accent1">
                    <a:lumMod val="60000"/>
                    <a:lumOff val="40000"/>
                  </a:schemeClr>
                </a:solidFill>
                <a:ea typeface="+mj-lt"/>
                <a:cs typeface="+mj-lt"/>
              </a:rPr>
              <a:t>Open AI</a:t>
            </a:r>
            <a:endParaRPr lang="en-IN" dirty="0">
              <a:ea typeface="+mj-lt"/>
              <a:cs typeface="+mj-lt"/>
            </a:endParaRPr>
          </a:p>
          <a:p>
            <a:pPr>
              <a:buClr>
                <a:srgbClr val="ADADAD"/>
              </a:buClr>
            </a:pPr>
            <a:r>
              <a:rPr lang="en-IN">
                <a:ea typeface="+mj-lt"/>
                <a:cs typeface="+mj-lt"/>
              </a:rPr>
              <a:t>Open AI is a research company created by elon musk in 2015 specialized in the development of artificial intelligence.there is a great concern of musk about AI because he thinks that it would become a very poweful tool that humans would probably not be able to counteract unless specific rules set in the programming of the system.</a:t>
            </a:r>
            <a:endParaRPr lang="en-IN" dirty="0">
              <a:ea typeface="+mj-lt"/>
              <a:cs typeface="+mj-lt"/>
            </a:endParaRPr>
          </a:p>
          <a:p>
            <a:pPr>
              <a:buClr>
                <a:srgbClr val="ADADAD"/>
              </a:buClr>
            </a:pPr>
            <a:endParaRPr lang="en-IN" dirty="0">
              <a:ea typeface="+mj-lt"/>
              <a:cs typeface="+mj-lt"/>
            </a:endParaRPr>
          </a:p>
          <a:p>
            <a:pPr>
              <a:buClr>
                <a:srgbClr val="ADADAD"/>
              </a:buClr>
            </a:pPr>
            <a:endParaRPr lang="en-GB" dirty="0"/>
          </a:p>
        </p:txBody>
      </p:sp>
    </p:spTree>
    <p:extLst>
      <p:ext uri="{BB962C8B-B14F-4D97-AF65-F5344CB8AC3E}">
        <p14:creationId xmlns:p14="http://schemas.microsoft.com/office/powerpoint/2010/main" val="3229116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393A4-32F5-4FCC-96D9-38ACC1DB8E22}"/>
              </a:ext>
            </a:extLst>
          </p:cNvPr>
          <p:cNvSpPr>
            <a:spLocks noGrp="1"/>
          </p:cNvSpPr>
          <p:nvPr>
            <p:ph type="title"/>
          </p:nvPr>
        </p:nvSpPr>
        <p:spPr>
          <a:xfrm>
            <a:off x="1007058" y="2107060"/>
            <a:ext cx="9404723" cy="1400530"/>
          </a:xfrm>
        </p:spPr>
        <p:txBody>
          <a:bodyPr/>
          <a:lstStyle/>
          <a:p>
            <a:r>
              <a:rPr lang="en-GB" b="1"/>
              <a:t>RESOURCES USED TO START AND GROW THE BUSINESS</a:t>
            </a:r>
          </a:p>
        </p:txBody>
      </p:sp>
    </p:spTree>
    <p:extLst>
      <p:ext uri="{BB962C8B-B14F-4D97-AF65-F5344CB8AC3E}">
        <p14:creationId xmlns:p14="http://schemas.microsoft.com/office/powerpoint/2010/main" val="986773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07E6ECD-7C08-4E38-9C72-239919F71355}"/>
              </a:ext>
            </a:extLst>
          </p:cNvPr>
          <p:cNvSpPr>
            <a:spLocks noGrp="1"/>
          </p:cNvSpPr>
          <p:nvPr>
            <p:ph idx="1"/>
          </p:nvPr>
        </p:nvSpPr>
        <p:spPr>
          <a:xfrm>
            <a:off x="1103312" y="1784412"/>
            <a:ext cx="8946541" cy="4939118"/>
          </a:xfrm>
        </p:spPr>
        <p:txBody>
          <a:bodyPr vert="horz" lIns="91440" tIns="45720" rIns="91440" bIns="45720" rtlCol="0" anchor="t">
            <a:normAutofit/>
          </a:bodyPr>
          <a:lstStyle/>
          <a:p>
            <a:pPr marL="0" indent="0" algn="l">
              <a:buNone/>
            </a:pPr>
            <a:endParaRPr lang="en-GB" b="0" i="0" dirty="0">
              <a:solidFill>
                <a:srgbClr val="757575"/>
              </a:solidFill>
              <a:effectLst/>
              <a:latin typeface="Roboto"/>
            </a:endParaRPr>
          </a:p>
          <a:p>
            <a:pPr algn="l"/>
            <a:endParaRPr lang="en-US" dirty="0"/>
          </a:p>
        </p:txBody>
      </p:sp>
      <p:sp>
        <p:nvSpPr>
          <p:cNvPr id="6" name="TextBox 5">
            <a:extLst>
              <a:ext uri="{FF2B5EF4-FFF2-40B4-BE49-F238E27FC236}">
                <a16:creationId xmlns:a16="http://schemas.microsoft.com/office/drawing/2014/main" id="{08683DE3-1E07-4C7D-B865-A3A021FD6928}"/>
              </a:ext>
            </a:extLst>
          </p:cNvPr>
          <p:cNvSpPr txBox="1"/>
          <p:nvPr/>
        </p:nvSpPr>
        <p:spPr>
          <a:xfrm>
            <a:off x="1163470" y="597724"/>
            <a:ext cx="7694459" cy="1077218"/>
          </a:xfrm>
          <a:prstGeom prst="rect">
            <a:avLst/>
          </a:prstGeom>
          <a:noFill/>
        </p:spPr>
        <p:txBody>
          <a:bodyPr wrap="square" lIns="91440" tIns="45720" rIns="91440" bIns="45720" rtlCol="0" anchor="t">
            <a:spAutoFit/>
          </a:bodyPr>
          <a:lstStyle/>
          <a:p>
            <a:r>
              <a:rPr lang="en-US" sz="3200">
                <a:solidFill>
                  <a:schemeClr val="accent1"/>
                </a:solidFill>
                <a:ea typeface="+mn-lt"/>
                <a:cs typeface="+mn-lt"/>
              </a:rPr>
              <a:t>8 Industries being disrupted by elon musk and his companies</a:t>
            </a:r>
            <a:endParaRPr lang="en-US"/>
          </a:p>
        </p:txBody>
      </p:sp>
      <p:sp>
        <p:nvSpPr>
          <p:cNvPr id="2" name="TextBox 1">
            <a:extLst>
              <a:ext uri="{FF2B5EF4-FFF2-40B4-BE49-F238E27FC236}">
                <a16:creationId xmlns:a16="http://schemas.microsoft.com/office/drawing/2014/main" id="{2A9AF868-B32D-4CA8-9C8B-538C191A0543}"/>
              </a:ext>
            </a:extLst>
          </p:cNvPr>
          <p:cNvSpPr txBox="1"/>
          <p:nvPr/>
        </p:nvSpPr>
        <p:spPr>
          <a:xfrm>
            <a:off x="1165059" y="2237875"/>
            <a:ext cx="7696199"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AutoNum type="arabicPeriod"/>
            </a:pPr>
            <a:r>
              <a:rPr lang="en-GB" sz="2000">
                <a:latin typeface="PT Serif"/>
                <a:cs typeface="Arial"/>
              </a:rPr>
              <a:t>Automotive</a:t>
            </a:r>
            <a:r>
              <a:rPr lang="en-US" sz="2000">
                <a:latin typeface="PT Serif"/>
                <a:cs typeface="Arial"/>
              </a:rPr>
              <a:t>​</a:t>
            </a:r>
          </a:p>
          <a:p>
            <a:pPr>
              <a:buAutoNum type="arabicPeriod"/>
            </a:pPr>
            <a:r>
              <a:rPr lang="en-GB" sz="2000">
                <a:latin typeface="PT Serif"/>
                <a:cs typeface="Arial"/>
              </a:rPr>
              <a:t>Aerospace </a:t>
            </a:r>
            <a:r>
              <a:rPr lang="en-US" sz="2000">
                <a:latin typeface="PT Serif"/>
                <a:cs typeface="Arial"/>
              </a:rPr>
              <a:t>​</a:t>
            </a:r>
          </a:p>
          <a:p>
            <a:pPr>
              <a:buAutoNum type="arabicPeriod"/>
            </a:pPr>
            <a:r>
              <a:rPr lang="en-GB" sz="2000">
                <a:latin typeface="PT Serif"/>
                <a:cs typeface="Arial"/>
              </a:rPr>
              <a:t>Telecommunications </a:t>
            </a:r>
            <a:r>
              <a:rPr lang="en-US" sz="2000">
                <a:latin typeface="PT Serif"/>
                <a:cs typeface="Arial"/>
              </a:rPr>
              <a:t>​</a:t>
            </a:r>
          </a:p>
          <a:p>
            <a:pPr>
              <a:buAutoNum type="arabicPeriod"/>
            </a:pPr>
            <a:r>
              <a:rPr lang="en-GB" sz="2000">
                <a:latin typeface="PT Serif"/>
                <a:cs typeface="Arial"/>
              </a:rPr>
              <a:t>Energy</a:t>
            </a:r>
            <a:r>
              <a:rPr lang="en-US" sz="2000">
                <a:latin typeface="PT Serif"/>
                <a:cs typeface="Arial"/>
              </a:rPr>
              <a:t>​</a:t>
            </a:r>
          </a:p>
          <a:p>
            <a:pPr>
              <a:buAutoNum type="arabicPeriod"/>
            </a:pPr>
            <a:r>
              <a:rPr lang="en-GB" sz="2000">
                <a:latin typeface="PT Serif"/>
                <a:cs typeface="Arial"/>
              </a:rPr>
              <a:t>Transportation</a:t>
            </a:r>
            <a:r>
              <a:rPr lang="en-US" sz="2000">
                <a:latin typeface="PT Serif"/>
                <a:cs typeface="Arial"/>
              </a:rPr>
              <a:t>​</a:t>
            </a:r>
          </a:p>
          <a:p>
            <a:pPr>
              <a:buAutoNum type="arabicPeriod"/>
            </a:pPr>
            <a:r>
              <a:rPr lang="en-GB" sz="2000">
                <a:latin typeface="PT Serif"/>
                <a:cs typeface="Arial"/>
              </a:rPr>
              <a:t>Infrastructure/Tunneling</a:t>
            </a:r>
            <a:r>
              <a:rPr lang="en-US" sz="2000">
                <a:latin typeface="PT Serif"/>
                <a:cs typeface="Arial"/>
              </a:rPr>
              <a:t>​</a:t>
            </a:r>
          </a:p>
          <a:p>
            <a:pPr>
              <a:buAutoNum type="arabicPeriod"/>
            </a:pPr>
            <a:r>
              <a:rPr lang="en-GB" sz="2000">
                <a:latin typeface="PT Serif"/>
                <a:cs typeface="Arial"/>
              </a:rPr>
              <a:t>AI</a:t>
            </a:r>
            <a:r>
              <a:rPr lang="en-US" sz="2000">
                <a:latin typeface="PT Serif"/>
                <a:cs typeface="Arial"/>
              </a:rPr>
              <a:t>​</a:t>
            </a:r>
          </a:p>
          <a:p>
            <a:pPr>
              <a:buAutoNum type="arabicPeriod"/>
            </a:pPr>
            <a:r>
              <a:rPr lang="en-GB" sz="2000">
                <a:latin typeface="PT Serif"/>
                <a:cs typeface="Arial"/>
              </a:rPr>
              <a:t>Healthcare</a:t>
            </a:r>
          </a:p>
        </p:txBody>
      </p:sp>
    </p:spTree>
    <p:extLst>
      <p:ext uri="{BB962C8B-B14F-4D97-AF65-F5344CB8AC3E}">
        <p14:creationId xmlns:p14="http://schemas.microsoft.com/office/powerpoint/2010/main" val="2502363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E85E7-1B71-4602-93C1-39F31F206605}"/>
              </a:ext>
            </a:extLst>
          </p:cNvPr>
          <p:cNvSpPr>
            <a:spLocks noGrp="1"/>
          </p:cNvSpPr>
          <p:nvPr>
            <p:ph type="title"/>
          </p:nvPr>
        </p:nvSpPr>
        <p:spPr>
          <a:xfrm>
            <a:off x="595981" y="2678560"/>
            <a:ext cx="11560379" cy="1240109"/>
          </a:xfrm>
        </p:spPr>
        <p:txBody>
          <a:bodyPr/>
          <a:lstStyle/>
          <a:p>
            <a:r>
              <a:rPr lang="en-GB" sz="5400" b="1">
                <a:solidFill>
                  <a:schemeClr val="tx1"/>
                </a:solidFill>
              </a:rPr>
              <a:t>Challenges faced by Elon musk</a:t>
            </a:r>
          </a:p>
        </p:txBody>
      </p:sp>
    </p:spTree>
    <p:extLst>
      <p:ext uri="{BB962C8B-B14F-4D97-AF65-F5344CB8AC3E}">
        <p14:creationId xmlns:p14="http://schemas.microsoft.com/office/powerpoint/2010/main" val="1158622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F91D-3F0A-46C4-B7CE-B8FC14EC36E9}"/>
              </a:ext>
            </a:extLst>
          </p:cNvPr>
          <p:cNvSpPr>
            <a:spLocks noGrp="1"/>
          </p:cNvSpPr>
          <p:nvPr>
            <p:ph type="title"/>
          </p:nvPr>
        </p:nvSpPr>
        <p:spPr/>
        <p:txBody>
          <a:bodyPr/>
          <a:lstStyle/>
          <a:p>
            <a:r>
              <a:rPr lang="en-US" sz="3200">
                <a:solidFill>
                  <a:schemeClr val="accent1">
                    <a:lumMod val="60000"/>
                    <a:lumOff val="40000"/>
                  </a:schemeClr>
                </a:solidFill>
                <a:ea typeface="+mj-lt"/>
                <a:cs typeface="+mj-lt"/>
              </a:rPr>
              <a:t>Elon Musk : No I don’t give up; I’d have to be </a:t>
            </a:r>
            <a:r>
              <a:rPr lang="en-US" sz="3200" dirty="0">
                <a:solidFill>
                  <a:schemeClr val="accent1">
                    <a:lumMod val="60000"/>
                    <a:lumOff val="40000"/>
                  </a:schemeClr>
                </a:solidFill>
                <a:ea typeface="+mj-lt"/>
                <a:cs typeface="+mj-lt"/>
              </a:rPr>
              <a:t>dead or</a:t>
            </a:r>
            <a:r>
              <a:rPr lang="en-US" dirty="0">
                <a:solidFill>
                  <a:schemeClr val="accent1">
                    <a:lumMod val="60000"/>
                    <a:lumOff val="40000"/>
                  </a:schemeClr>
                </a:solidFill>
                <a:ea typeface="+mj-lt"/>
                <a:cs typeface="+mj-lt"/>
              </a:rPr>
              <a:t> </a:t>
            </a:r>
            <a:r>
              <a:rPr lang="en-US" sz="3200" dirty="0">
                <a:solidFill>
                  <a:schemeClr val="accent1">
                    <a:lumMod val="60000"/>
                    <a:lumOff val="40000"/>
                  </a:schemeClr>
                </a:solidFill>
                <a:ea typeface="+mj-lt"/>
                <a:cs typeface="+mj-lt"/>
              </a:rPr>
              <a:t>completely incapacitated!!!</a:t>
            </a:r>
            <a:endParaRPr lang="en-US" sz="3200" dirty="0">
              <a:solidFill>
                <a:schemeClr val="accent1">
                  <a:lumMod val="60000"/>
                  <a:lumOff val="40000"/>
                </a:schemeClr>
              </a:solidFill>
            </a:endParaRPr>
          </a:p>
        </p:txBody>
      </p:sp>
      <p:pic>
        <p:nvPicPr>
          <p:cNvPr id="4" name="Picture 4" descr="A person looking at the camera&#10;&#10;Description automatically generated">
            <a:extLst>
              <a:ext uri="{FF2B5EF4-FFF2-40B4-BE49-F238E27FC236}">
                <a16:creationId xmlns:a16="http://schemas.microsoft.com/office/drawing/2014/main" id="{39441886-A739-48C8-A82B-45708AEC4045}"/>
              </a:ext>
            </a:extLst>
          </p:cNvPr>
          <p:cNvPicPr>
            <a:picLocks noGrp="1" noChangeAspect="1"/>
          </p:cNvPicPr>
          <p:nvPr>
            <p:ph idx="1"/>
          </p:nvPr>
        </p:nvPicPr>
        <p:blipFill>
          <a:blip r:embed="rId2"/>
          <a:stretch>
            <a:fillRect/>
          </a:stretch>
        </p:blipFill>
        <p:spPr>
          <a:xfrm>
            <a:off x="1656766" y="2052918"/>
            <a:ext cx="7626722" cy="4462652"/>
          </a:xfrm>
        </p:spPr>
      </p:pic>
    </p:spTree>
    <p:extLst>
      <p:ext uri="{BB962C8B-B14F-4D97-AF65-F5344CB8AC3E}">
        <p14:creationId xmlns:p14="http://schemas.microsoft.com/office/powerpoint/2010/main" val="673967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3204E-DEAB-4D65-80C1-D7CBFBF099A1}"/>
              </a:ext>
            </a:extLst>
          </p:cNvPr>
          <p:cNvSpPr>
            <a:spLocks noGrp="1"/>
          </p:cNvSpPr>
          <p:nvPr>
            <p:ph idx="1"/>
          </p:nvPr>
        </p:nvSpPr>
        <p:spPr>
          <a:xfrm>
            <a:off x="591628" y="747661"/>
            <a:ext cx="10474431" cy="5866504"/>
          </a:xfrm>
        </p:spPr>
        <p:txBody>
          <a:bodyPr vert="horz" lIns="91440" tIns="45720" rIns="91440" bIns="45720" rtlCol="0" anchor="t">
            <a:normAutofit/>
          </a:bodyPr>
          <a:lstStyle/>
          <a:p>
            <a:pPr>
              <a:buFont typeface="Arial" panose="020B0604020202020204" pitchFamily="34" charset="0"/>
              <a:buChar char="•"/>
            </a:pPr>
            <a:r>
              <a:rPr lang="en-GB" sz="2800">
                <a:solidFill>
                  <a:schemeClr val="accent1">
                    <a:lumMod val="60000"/>
                    <a:lumOff val="40000"/>
                  </a:schemeClr>
                </a:solidFill>
                <a:ea typeface="+mj-lt"/>
                <a:cs typeface="+mj-lt"/>
              </a:rPr>
              <a:t>1995: Unsuccessfully applied for a job at Netscape.</a:t>
            </a:r>
            <a:endParaRPr lang="en-GB" sz="2800" b="0" i="0">
              <a:solidFill>
                <a:schemeClr val="accent1">
                  <a:lumMod val="60000"/>
                  <a:lumOff val="40000"/>
                </a:schemeClr>
              </a:solidFill>
              <a:effectLst/>
              <a:latin typeface="PT Serif"/>
            </a:endParaRPr>
          </a:p>
          <a:p>
            <a:pPr algn="l">
              <a:buFont typeface="Arial" panose="020B0604020202020204" pitchFamily="34" charset="0"/>
              <a:buChar char="•"/>
            </a:pPr>
            <a:endParaRPr lang="en-GB" b="0" i="0" dirty="0">
              <a:effectLst/>
              <a:latin typeface="PT Serif"/>
            </a:endParaRPr>
          </a:p>
          <a:p>
            <a:pPr>
              <a:buClr>
                <a:srgbClr val="ADADAD"/>
              </a:buClr>
              <a:buFont typeface="Arial" panose="020B0604020202020204" pitchFamily="34" charset="0"/>
              <a:buChar char="•"/>
            </a:pPr>
            <a:r>
              <a:rPr lang="en-GB" b="1">
                <a:ea typeface="+mj-lt"/>
                <a:cs typeface="+mj-lt"/>
              </a:rPr>
              <a:t>Elon Musk hung out in the Netscape lobby in the ’90s hoping to get a job, but was too afraid to talk to anyone..</a:t>
            </a:r>
            <a:endParaRPr lang="en-GB" dirty="0">
              <a:latin typeface="PT Serif"/>
            </a:endParaRPr>
          </a:p>
          <a:p>
            <a:endParaRPr lang="en-US" dirty="0"/>
          </a:p>
        </p:txBody>
      </p:sp>
      <p:pic>
        <p:nvPicPr>
          <p:cNvPr id="4" name="Picture 4" descr="Logo&#10;&#10;Description automatically generated">
            <a:extLst>
              <a:ext uri="{FF2B5EF4-FFF2-40B4-BE49-F238E27FC236}">
                <a16:creationId xmlns:a16="http://schemas.microsoft.com/office/drawing/2014/main" id="{A557E298-8206-4D21-88D3-04037FB237F6}"/>
              </a:ext>
            </a:extLst>
          </p:cNvPr>
          <p:cNvPicPr>
            <a:picLocks noChangeAspect="1"/>
          </p:cNvPicPr>
          <p:nvPr/>
        </p:nvPicPr>
        <p:blipFill>
          <a:blip r:embed="rId2"/>
          <a:stretch>
            <a:fillRect/>
          </a:stretch>
        </p:blipFill>
        <p:spPr>
          <a:xfrm>
            <a:off x="5598460" y="2472017"/>
            <a:ext cx="5107639" cy="4031875"/>
          </a:xfrm>
          <a:prstGeom prst="rect">
            <a:avLst/>
          </a:prstGeom>
        </p:spPr>
      </p:pic>
    </p:spTree>
    <p:extLst>
      <p:ext uri="{BB962C8B-B14F-4D97-AF65-F5344CB8AC3E}">
        <p14:creationId xmlns:p14="http://schemas.microsoft.com/office/powerpoint/2010/main" val="466601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499058-AA43-4A7E-B26F-BF71A835F24B}"/>
              </a:ext>
            </a:extLst>
          </p:cNvPr>
          <p:cNvSpPr>
            <a:spLocks noGrp="1"/>
          </p:cNvSpPr>
          <p:nvPr>
            <p:ph idx="1"/>
          </p:nvPr>
        </p:nvSpPr>
        <p:spPr>
          <a:xfrm>
            <a:off x="1222942" y="725380"/>
            <a:ext cx="8946541" cy="5567560"/>
          </a:xfrm>
        </p:spPr>
        <p:txBody>
          <a:bodyPr vert="horz" lIns="91440" tIns="45720" rIns="91440" bIns="45720" rtlCol="0" anchor="t">
            <a:normAutofit/>
          </a:bodyPr>
          <a:lstStyle/>
          <a:p>
            <a:pPr>
              <a:buFont typeface="Arial" panose="020B0604020202020204" pitchFamily="34" charset="0"/>
              <a:buChar char="•"/>
            </a:pPr>
            <a:r>
              <a:rPr lang="en-GB">
                <a:solidFill>
                  <a:schemeClr val="accent1">
                    <a:lumMod val="60000"/>
                    <a:lumOff val="40000"/>
                  </a:schemeClr>
                </a:solidFill>
                <a:ea typeface="+mj-lt"/>
                <a:cs typeface="+mj-lt"/>
              </a:rPr>
              <a:t>1996: Ousted as CEO of his own company, ZIP2. </a:t>
            </a:r>
          </a:p>
          <a:p>
            <a:pPr>
              <a:buClr>
                <a:srgbClr val="ADADAD"/>
              </a:buClr>
              <a:buFont typeface="Arial" panose="020B0604020202020204" pitchFamily="34" charset="0"/>
              <a:buChar char="•"/>
            </a:pPr>
            <a:endParaRPr lang="en-GB" dirty="0">
              <a:solidFill>
                <a:srgbClr val="00B0F0"/>
              </a:solidFill>
              <a:latin typeface="Century Gothic"/>
            </a:endParaRPr>
          </a:p>
          <a:p>
            <a:pPr>
              <a:buClr>
                <a:srgbClr val="ADADAD"/>
              </a:buClr>
              <a:buFont typeface="Arial" panose="020B0604020202020204" pitchFamily="34" charset="0"/>
              <a:buChar char="•"/>
            </a:pPr>
            <a:r>
              <a:rPr lang="en-GB">
                <a:latin typeface="Century Gothic"/>
              </a:rPr>
              <a:t>Launched zip2 in 1995 with his brother. Board of Directors opposed that Elon is not fit for the CEO, and therefore sold the company to compaq.</a:t>
            </a:r>
            <a:endParaRPr lang="en-GB" dirty="0">
              <a:latin typeface="Century Gothic"/>
            </a:endParaRPr>
          </a:p>
        </p:txBody>
      </p:sp>
      <p:pic>
        <p:nvPicPr>
          <p:cNvPr id="2" name="Picture 3" descr="Logo&#10;&#10;Description automatically generated">
            <a:extLst>
              <a:ext uri="{FF2B5EF4-FFF2-40B4-BE49-F238E27FC236}">
                <a16:creationId xmlns:a16="http://schemas.microsoft.com/office/drawing/2014/main" id="{A28F0787-1D93-4630-B47E-48924CE60D5A}"/>
              </a:ext>
            </a:extLst>
          </p:cNvPr>
          <p:cNvPicPr>
            <a:picLocks noChangeAspect="1"/>
          </p:cNvPicPr>
          <p:nvPr/>
        </p:nvPicPr>
        <p:blipFill>
          <a:blip r:embed="rId2"/>
          <a:stretch>
            <a:fillRect/>
          </a:stretch>
        </p:blipFill>
        <p:spPr>
          <a:xfrm>
            <a:off x="1617422" y="3424965"/>
            <a:ext cx="4524935" cy="1677744"/>
          </a:xfrm>
          <a:prstGeom prst="rect">
            <a:avLst/>
          </a:prstGeom>
        </p:spPr>
      </p:pic>
      <p:pic>
        <p:nvPicPr>
          <p:cNvPr id="4" name="Picture 4" descr="A picture containing company name&#10;&#10;Description automatically generated">
            <a:extLst>
              <a:ext uri="{FF2B5EF4-FFF2-40B4-BE49-F238E27FC236}">
                <a16:creationId xmlns:a16="http://schemas.microsoft.com/office/drawing/2014/main" id="{12EBCDAD-2160-4394-8818-AC099483300E}"/>
              </a:ext>
            </a:extLst>
          </p:cNvPr>
          <p:cNvPicPr>
            <a:picLocks noChangeAspect="1"/>
          </p:cNvPicPr>
          <p:nvPr/>
        </p:nvPicPr>
        <p:blipFill>
          <a:blip r:embed="rId3"/>
          <a:stretch>
            <a:fillRect/>
          </a:stretch>
        </p:blipFill>
        <p:spPr>
          <a:xfrm>
            <a:off x="7135435" y="3427396"/>
            <a:ext cx="3337111" cy="1641031"/>
          </a:xfrm>
          <a:prstGeom prst="rect">
            <a:avLst/>
          </a:prstGeom>
        </p:spPr>
      </p:pic>
    </p:spTree>
    <p:extLst>
      <p:ext uri="{BB962C8B-B14F-4D97-AF65-F5344CB8AC3E}">
        <p14:creationId xmlns:p14="http://schemas.microsoft.com/office/powerpoint/2010/main" val="3601046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3A465C-35FF-4FAD-8717-139EA3080690}"/>
              </a:ext>
            </a:extLst>
          </p:cNvPr>
          <p:cNvSpPr>
            <a:spLocks noGrp="1"/>
          </p:cNvSpPr>
          <p:nvPr>
            <p:ph idx="1"/>
          </p:nvPr>
        </p:nvSpPr>
        <p:spPr>
          <a:xfrm>
            <a:off x="643871" y="674596"/>
            <a:ext cx="9921452" cy="5753097"/>
          </a:xfrm>
        </p:spPr>
        <p:txBody>
          <a:bodyPr vert="horz" lIns="91440" tIns="45720" rIns="91440" bIns="45720" rtlCol="0" anchor="t">
            <a:normAutofit/>
          </a:bodyPr>
          <a:lstStyle/>
          <a:p>
            <a:pPr marL="0" indent="0">
              <a:buNone/>
            </a:pPr>
            <a:r>
              <a:rPr lang="en-GB" dirty="0">
                <a:solidFill>
                  <a:srgbClr val="00B0F0"/>
                </a:solidFill>
                <a:ea typeface="+mj-lt"/>
                <a:cs typeface="+mj-lt"/>
              </a:rPr>
              <a:t> </a:t>
            </a:r>
            <a:r>
              <a:rPr lang="en-GB" sz="2400">
                <a:solidFill>
                  <a:schemeClr val="accent1">
                    <a:lumMod val="60000"/>
                    <a:lumOff val="40000"/>
                  </a:schemeClr>
                </a:solidFill>
                <a:ea typeface="+mj-lt"/>
                <a:cs typeface="+mj-lt"/>
              </a:rPr>
              <a:t>1999: First PayPal product voted one of the worst   business </a:t>
            </a:r>
            <a:r>
              <a:rPr lang="en-GB" sz="2400" dirty="0">
                <a:solidFill>
                  <a:schemeClr val="accent1">
                    <a:lumMod val="60000"/>
                    <a:lumOff val="40000"/>
                  </a:schemeClr>
                </a:solidFill>
                <a:ea typeface="+mj-lt"/>
                <a:cs typeface="+mj-lt"/>
              </a:rPr>
              <a:t>ideas. </a:t>
            </a:r>
            <a:endParaRPr lang="en-GB" sz="2400">
              <a:solidFill>
                <a:schemeClr val="accent1">
                  <a:lumMod val="60000"/>
                  <a:lumOff val="40000"/>
                </a:schemeClr>
              </a:solidFill>
            </a:endParaRPr>
          </a:p>
          <a:p>
            <a:pPr marL="0" indent="0">
              <a:buNone/>
            </a:pPr>
            <a:r>
              <a:rPr lang="en-GB" sz="2400">
                <a:solidFill>
                  <a:schemeClr val="accent1">
                    <a:lumMod val="60000"/>
                    <a:lumOff val="40000"/>
                  </a:schemeClr>
                </a:solidFill>
                <a:ea typeface="+mj-lt"/>
                <a:cs typeface="+mj-lt"/>
              </a:rPr>
              <a:t>  2000: Ousted from PayPal during his honeymoon.</a:t>
            </a:r>
            <a:r>
              <a:rPr lang="en-GB" sz="2400" dirty="0">
                <a:solidFill>
                  <a:srgbClr val="00B0F0"/>
                </a:solidFill>
                <a:ea typeface="+mj-lt"/>
                <a:cs typeface="+mj-lt"/>
              </a:rPr>
              <a:t> </a:t>
            </a:r>
            <a:endParaRPr lang="en-GB" sz="2400" dirty="0"/>
          </a:p>
          <a:p>
            <a:pPr>
              <a:buClr>
                <a:srgbClr val="ADADAD"/>
              </a:buClr>
            </a:pPr>
            <a:endParaRPr lang="en-GB" dirty="0"/>
          </a:p>
          <a:p>
            <a:pPr>
              <a:buClr>
                <a:srgbClr val="ADADAD"/>
              </a:buClr>
            </a:pPr>
            <a:r>
              <a:rPr lang="en-GB">
                <a:ea typeface="+mj-lt"/>
                <a:cs typeface="+mj-lt"/>
              </a:rPr>
              <a:t>While en route to Australia for a holiday, he was </a:t>
            </a:r>
            <a:r>
              <a:rPr lang="en-GB" b="1">
                <a:ea typeface="+mj-lt"/>
                <a:cs typeface="+mj-lt"/>
              </a:rPr>
              <a:t>ousted</a:t>
            </a:r>
            <a:r>
              <a:rPr lang="en-GB">
                <a:ea typeface="+mj-lt"/>
                <a:cs typeface="+mj-lt"/>
              </a:rPr>
              <a:t> and replaced by Peter Thiel. The betrayal made him more determined than ever to start SpaceX and Tesla, he said later.</a:t>
            </a:r>
            <a:endParaRPr lang="en-GB" dirty="0"/>
          </a:p>
        </p:txBody>
      </p:sp>
      <p:pic>
        <p:nvPicPr>
          <p:cNvPr id="4" name="Picture 4" descr="A person and a child posing for a picture&#10;&#10;Description automatically generated">
            <a:extLst>
              <a:ext uri="{FF2B5EF4-FFF2-40B4-BE49-F238E27FC236}">
                <a16:creationId xmlns:a16="http://schemas.microsoft.com/office/drawing/2014/main" id="{C00ED2C8-5713-422A-873E-8791F88E4654}"/>
              </a:ext>
            </a:extLst>
          </p:cNvPr>
          <p:cNvPicPr>
            <a:picLocks noChangeAspect="1"/>
          </p:cNvPicPr>
          <p:nvPr/>
        </p:nvPicPr>
        <p:blipFill>
          <a:blip r:embed="rId2"/>
          <a:stretch>
            <a:fillRect/>
          </a:stretch>
        </p:blipFill>
        <p:spPr>
          <a:xfrm>
            <a:off x="5460451" y="2837330"/>
            <a:ext cx="5749912" cy="3734740"/>
          </a:xfrm>
          <a:prstGeom prst="rect">
            <a:avLst/>
          </a:prstGeom>
        </p:spPr>
      </p:pic>
    </p:spTree>
    <p:extLst>
      <p:ext uri="{BB962C8B-B14F-4D97-AF65-F5344CB8AC3E}">
        <p14:creationId xmlns:p14="http://schemas.microsoft.com/office/powerpoint/2010/main" val="2851342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2A74EA-ACE5-4310-9FDD-1B796A769FAC}"/>
              </a:ext>
            </a:extLst>
          </p:cNvPr>
          <p:cNvSpPr>
            <a:spLocks noGrp="1"/>
          </p:cNvSpPr>
          <p:nvPr>
            <p:ph idx="1"/>
          </p:nvPr>
        </p:nvSpPr>
        <p:spPr>
          <a:xfrm>
            <a:off x="1002459" y="596154"/>
            <a:ext cx="9843011" cy="6078068"/>
          </a:xfrm>
        </p:spPr>
        <p:txBody>
          <a:bodyPr vert="horz" lIns="91440" tIns="45720" rIns="91440" bIns="45720" rtlCol="0" anchor="t">
            <a:normAutofit/>
          </a:bodyPr>
          <a:lstStyle/>
          <a:p>
            <a:r>
              <a:rPr lang="en-GB">
                <a:solidFill>
                  <a:schemeClr val="accent1">
                    <a:lumMod val="60000"/>
                    <a:lumOff val="40000"/>
                  </a:schemeClr>
                </a:solidFill>
                <a:ea typeface="+mj-lt"/>
                <a:cs typeface="+mj-lt"/>
              </a:rPr>
              <a:t>2002: Russians turned him down again in founding of SpaceX. </a:t>
            </a:r>
            <a:endParaRPr lang="en-GB">
              <a:solidFill>
                <a:schemeClr val="accent1">
                  <a:lumMod val="60000"/>
                  <a:lumOff val="40000"/>
                </a:schemeClr>
              </a:solidFill>
            </a:endParaRPr>
          </a:p>
          <a:p>
            <a:pPr>
              <a:buClr>
                <a:srgbClr val="ADADAD"/>
              </a:buClr>
            </a:pPr>
            <a:r>
              <a:rPr lang="en-GB">
                <a:solidFill>
                  <a:schemeClr val="accent1">
                    <a:lumMod val="60000"/>
                    <a:lumOff val="40000"/>
                  </a:schemeClr>
                </a:solidFill>
                <a:ea typeface="+mj-lt"/>
                <a:cs typeface="+mj-lt"/>
              </a:rPr>
              <a:t>2006: First SpaceX rocket launch -- and his first explosion. </a:t>
            </a:r>
            <a:endParaRPr lang="en-GB">
              <a:solidFill>
                <a:schemeClr val="accent1">
                  <a:lumMod val="60000"/>
                  <a:lumOff val="40000"/>
                </a:schemeClr>
              </a:solidFill>
            </a:endParaRPr>
          </a:p>
          <a:p>
            <a:pPr>
              <a:buClr>
                <a:srgbClr val="ADADAD"/>
              </a:buClr>
            </a:pPr>
            <a:r>
              <a:rPr lang="en-GB">
                <a:solidFill>
                  <a:schemeClr val="accent1">
                    <a:lumMod val="60000"/>
                    <a:lumOff val="40000"/>
                  </a:schemeClr>
                </a:solidFill>
                <a:ea typeface="+mj-lt"/>
                <a:cs typeface="+mj-lt"/>
              </a:rPr>
              <a:t>2007: Second rocket launch and second explosion. </a:t>
            </a:r>
            <a:endParaRPr lang="en-GB">
              <a:solidFill>
                <a:schemeClr val="accent1">
                  <a:lumMod val="60000"/>
                  <a:lumOff val="40000"/>
                </a:schemeClr>
              </a:solidFill>
            </a:endParaRPr>
          </a:p>
          <a:p>
            <a:pPr>
              <a:buClr>
                <a:srgbClr val="ADADAD"/>
              </a:buClr>
            </a:pPr>
            <a:r>
              <a:rPr lang="en-GB">
                <a:solidFill>
                  <a:schemeClr val="accent1">
                    <a:lumMod val="60000"/>
                    <a:lumOff val="40000"/>
                  </a:schemeClr>
                </a:solidFill>
                <a:ea typeface="+mj-lt"/>
                <a:cs typeface="+mj-lt"/>
              </a:rPr>
              <a:t>2008: Third rocket launch and third failure; this time with NASA satellites onboard. </a:t>
            </a:r>
          </a:p>
          <a:p>
            <a:pPr marL="0" indent="0">
              <a:buNone/>
            </a:pPr>
            <a:r>
              <a:rPr lang="en-GB" sz="2400">
                <a:ea typeface="+mj-lt"/>
                <a:cs typeface="+mj-lt"/>
              </a:rPr>
              <a:t>Space-x had money for all 3 launches, they failed all the 3 times!</a:t>
            </a:r>
            <a:endParaRPr lang="en-GB"/>
          </a:p>
          <a:p>
            <a:pPr marL="0" indent="0">
              <a:buClr>
                <a:srgbClr val="ADADAD"/>
              </a:buClr>
              <a:buNone/>
            </a:pPr>
            <a:endParaRPr lang="en-GB" sz="2400" dirty="0"/>
          </a:p>
        </p:txBody>
      </p:sp>
      <p:pic>
        <p:nvPicPr>
          <p:cNvPr id="4" name="Picture 4" descr="A close up of a ship with smoke and fire&#10;&#10;Description automatically generated">
            <a:extLst>
              <a:ext uri="{FF2B5EF4-FFF2-40B4-BE49-F238E27FC236}">
                <a16:creationId xmlns:a16="http://schemas.microsoft.com/office/drawing/2014/main" id="{6256E1F1-E5FD-478E-8C52-5745DACAB5DE}"/>
              </a:ext>
            </a:extLst>
          </p:cNvPr>
          <p:cNvPicPr>
            <a:picLocks noChangeAspect="1"/>
          </p:cNvPicPr>
          <p:nvPr/>
        </p:nvPicPr>
        <p:blipFill>
          <a:blip r:embed="rId2"/>
          <a:stretch>
            <a:fillRect/>
          </a:stretch>
        </p:blipFill>
        <p:spPr>
          <a:xfrm>
            <a:off x="3088341" y="3310218"/>
            <a:ext cx="5533464" cy="3431240"/>
          </a:xfrm>
          <a:prstGeom prst="rect">
            <a:avLst/>
          </a:prstGeom>
        </p:spPr>
      </p:pic>
    </p:spTree>
    <p:extLst>
      <p:ext uri="{BB962C8B-B14F-4D97-AF65-F5344CB8AC3E}">
        <p14:creationId xmlns:p14="http://schemas.microsoft.com/office/powerpoint/2010/main" val="1548913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94BD89-AA5B-4B03-8DC8-07E859DADEC9}"/>
              </a:ext>
            </a:extLst>
          </p:cNvPr>
          <p:cNvSpPr>
            <a:spLocks noGrp="1"/>
          </p:cNvSpPr>
          <p:nvPr>
            <p:ph idx="1"/>
          </p:nvPr>
        </p:nvSpPr>
        <p:spPr>
          <a:xfrm>
            <a:off x="1103312" y="338419"/>
            <a:ext cx="8946541" cy="6111685"/>
          </a:xfrm>
        </p:spPr>
        <p:txBody>
          <a:bodyPr vert="horz" lIns="91440" tIns="45720" rIns="91440" bIns="45720" rtlCol="0" anchor="t">
            <a:normAutofit/>
          </a:bodyPr>
          <a:lstStyle/>
          <a:p>
            <a:r>
              <a:rPr lang="en-GB" sz="2800">
                <a:solidFill>
                  <a:schemeClr val="accent1">
                    <a:lumMod val="60000"/>
                    <a:lumOff val="40000"/>
                  </a:schemeClr>
                </a:solidFill>
                <a:ea typeface="+mj-lt"/>
                <a:cs typeface="+mj-lt"/>
              </a:rPr>
              <a:t>2015: Fourth rocket explosion at launch.</a:t>
            </a:r>
            <a:r>
              <a:rPr lang="en-GB" sz="2400" dirty="0">
                <a:solidFill>
                  <a:srgbClr val="00B0F0"/>
                </a:solidFill>
                <a:ea typeface="+mj-lt"/>
                <a:cs typeface="+mj-lt"/>
              </a:rPr>
              <a:t> </a:t>
            </a:r>
          </a:p>
          <a:p>
            <a:pPr marL="0" indent="0">
              <a:buClr>
                <a:srgbClr val="ADADAD"/>
              </a:buClr>
              <a:buNone/>
            </a:pPr>
            <a:r>
              <a:rPr lang="en-GB" sz="2400"/>
              <a:t>In 2015 FALCON9 exploded. A nd costed</a:t>
            </a:r>
            <a:r>
              <a:rPr lang="en-GB" sz="2400" dirty="0"/>
              <a:t> </a:t>
            </a:r>
            <a:r>
              <a:rPr lang="en-GB" sz="2400"/>
              <a:t>260 million dollars. After 18 successful</a:t>
            </a:r>
            <a:r>
              <a:rPr lang="en-GB" sz="2400" dirty="0"/>
              <a:t> </a:t>
            </a:r>
            <a:r>
              <a:rPr lang="en-GB" sz="2400"/>
              <a:t>launches this was the first one to fail.</a:t>
            </a:r>
            <a:endParaRPr lang="en-GB" sz="2400" dirty="0"/>
          </a:p>
        </p:txBody>
      </p:sp>
      <p:pic>
        <p:nvPicPr>
          <p:cNvPr id="4" name="Picture 4" descr="A picture containing outdoor, smoke, train, fire&#10;&#10;Description automatically generated">
            <a:extLst>
              <a:ext uri="{FF2B5EF4-FFF2-40B4-BE49-F238E27FC236}">
                <a16:creationId xmlns:a16="http://schemas.microsoft.com/office/drawing/2014/main" id="{0E99A2AA-0B4A-49CA-84B4-92CE88D01102}"/>
              </a:ext>
            </a:extLst>
          </p:cNvPr>
          <p:cNvPicPr>
            <a:picLocks noChangeAspect="1"/>
          </p:cNvPicPr>
          <p:nvPr/>
        </p:nvPicPr>
        <p:blipFill>
          <a:blip r:embed="rId2"/>
          <a:stretch>
            <a:fillRect/>
          </a:stretch>
        </p:blipFill>
        <p:spPr>
          <a:xfrm>
            <a:off x="2292724" y="1719946"/>
            <a:ext cx="5768787" cy="4930902"/>
          </a:xfrm>
          <a:prstGeom prst="rect">
            <a:avLst/>
          </a:prstGeom>
        </p:spPr>
      </p:pic>
    </p:spTree>
    <p:extLst>
      <p:ext uri="{BB962C8B-B14F-4D97-AF65-F5344CB8AC3E}">
        <p14:creationId xmlns:p14="http://schemas.microsoft.com/office/powerpoint/2010/main" val="242798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96C2-621A-3F4C-B200-B331CBA38625}"/>
              </a:ext>
            </a:extLst>
          </p:cNvPr>
          <p:cNvSpPr>
            <a:spLocks noGrp="1"/>
          </p:cNvSpPr>
          <p:nvPr>
            <p:ph type="title"/>
          </p:nvPr>
        </p:nvSpPr>
        <p:spPr/>
        <p:txBody>
          <a:bodyPr/>
          <a:lstStyle/>
          <a:p>
            <a:r>
              <a:rPr lang="en-IN" b="1">
                <a:solidFill>
                  <a:schemeClr val="accent1">
                    <a:lumMod val="75000"/>
                  </a:schemeClr>
                </a:solidFill>
              </a:rPr>
              <a:t>   Elon Musk</a:t>
            </a:r>
            <a:endParaRPr lang="en-US" b="1">
              <a:solidFill>
                <a:schemeClr val="accent1">
                  <a:lumMod val="75000"/>
                </a:schemeClr>
              </a:solidFill>
            </a:endParaRPr>
          </a:p>
        </p:txBody>
      </p:sp>
      <p:sp>
        <p:nvSpPr>
          <p:cNvPr id="3" name="Content Placeholder 2">
            <a:extLst>
              <a:ext uri="{FF2B5EF4-FFF2-40B4-BE49-F238E27FC236}">
                <a16:creationId xmlns:a16="http://schemas.microsoft.com/office/drawing/2014/main" id="{5D31B176-6AC2-B347-AE62-BC28FC49522A}"/>
              </a:ext>
            </a:extLst>
          </p:cNvPr>
          <p:cNvSpPr>
            <a:spLocks noGrp="1"/>
          </p:cNvSpPr>
          <p:nvPr>
            <p:ph idx="1"/>
          </p:nvPr>
        </p:nvSpPr>
        <p:spPr/>
        <p:txBody>
          <a:bodyPr vert="horz" lIns="91440" tIns="45720" rIns="91440" bIns="45720" rtlCol="0" anchor="t">
            <a:normAutofit/>
          </a:bodyPr>
          <a:lstStyle/>
          <a:p>
            <a:pPr marL="0" indent="0">
              <a:buNone/>
            </a:pPr>
            <a:r>
              <a:rPr lang="en-IN"/>
              <a:t>Visionary genius who changed multiple industries. He is the CEO, Founder, Or Adviser for some of the world’s most hyped companies </a:t>
            </a:r>
            <a:r>
              <a:rPr lang="en-IN" dirty="0"/>
              <a:t>that are making impact on a global scale.</a:t>
            </a:r>
          </a:p>
          <a:p>
            <a:r>
              <a:rPr lang="en-IN" dirty="0"/>
              <a:t>Co-founder of Zip2</a:t>
            </a:r>
          </a:p>
          <a:p>
            <a:r>
              <a:rPr lang="en-IN" dirty="0"/>
              <a:t>Founder of X.com (now </a:t>
            </a:r>
            <a:r>
              <a:rPr lang="en-IN"/>
              <a:t>Paypal </a:t>
            </a:r>
            <a:r>
              <a:rPr lang="en-IN" dirty="0"/>
              <a:t>)</a:t>
            </a:r>
          </a:p>
          <a:p>
            <a:r>
              <a:rPr lang="en-IN" dirty="0"/>
              <a:t>Founder ,CEO , Lead Designer of SpaceX</a:t>
            </a:r>
          </a:p>
          <a:p>
            <a:r>
              <a:rPr lang="en-IN" dirty="0"/>
              <a:t>CEO , Product Architect of Tesla . Inc</a:t>
            </a:r>
          </a:p>
          <a:p>
            <a:r>
              <a:rPr lang="en-IN" dirty="0"/>
              <a:t>Co-founder of </a:t>
            </a:r>
            <a:r>
              <a:rPr lang="en-IN"/>
              <a:t>Open AI</a:t>
            </a:r>
            <a:endParaRPr lang="en-IN" dirty="0"/>
          </a:p>
          <a:p>
            <a:r>
              <a:rPr lang="en-IN" dirty="0"/>
              <a:t>Founder of The Boring Company</a:t>
            </a:r>
          </a:p>
          <a:p>
            <a:r>
              <a:rPr lang="en-IN" dirty="0"/>
              <a:t>Future of life institute , </a:t>
            </a:r>
            <a:r>
              <a:rPr lang="en-IN"/>
              <a:t>Neuralink </a:t>
            </a:r>
            <a:r>
              <a:rPr lang="en-IN" dirty="0"/>
              <a:t> , </a:t>
            </a:r>
            <a:r>
              <a:rPr lang="en-IN"/>
              <a:t>Solarcity , Starlink , Hyperloop</a:t>
            </a:r>
          </a:p>
        </p:txBody>
      </p:sp>
    </p:spTree>
    <p:extLst>
      <p:ext uri="{BB962C8B-B14F-4D97-AF65-F5344CB8AC3E}">
        <p14:creationId xmlns:p14="http://schemas.microsoft.com/office/powerpoint/2010/main" val="3033489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000E1C-6C8A-47BD-88F4-100A5DFE2106}"/>
              </a:ext>
            </a:extLst>
          </p:cNvPr>
          <p:cNvSpPr>
            <a:spLocks noGrp="1"/>
          </p:cNvSpPr>
          <p:nvPr>
            <p:ph idx="1"/>
          </p:nvPr>
        </p:nvSpPr>
        <p:spPr>
          <a:xfrm>
            <a:off x="1103312" y="484095"/>
            <a:ext cx="8946541" cy="6089274"/>
          </a:xfrm>
        </p:spPr>
        <p:txBody>
          <a:bodyPr vert="horz" lIns="91440" tIns="45720" rIns="91440" bIns="45720" rtlCol="0" anchor="t">
            <a:normAutofit/>
          </a:bodyPr>
          <a:lstStyle/>
          <a:p>
            <a:r>
              <a:rPr lang="en-GB" sz="2400">
                <a:solidFill>
                  <a:schemeClr val="accent1">
                    <a:lumMod val="60000"/>
                    <a:lumOff val="40000"/>
                  </a:schemeClr>
                </a:solidFill>
                <a:ea typeface="+mj-lt"/>
                <a:cs typeface="+mj-lt"/>
              </a:rPr>
              <a:t>2008: Tesla and SpaceX on the brink of bankruptcy. </a:t>
            </a:r>
            <a:endParaRPr lang="en-GB" sz="2400">
              <a:solidFill>
                <a:schemeClr val="accent1">
                  <a:lumMod val="60000"/>
                  <a:lumOff val="40000"/>
                </a:schemeClr>
              </a:solidFill>
            </a:endParaRPr>
          </a:p>
          <a:p>
            <a:pPr>
              <a:buClr>
                <a:srgbClr val="ADADAD"/>
              </a:buClr>
            </a:pPr>
            <a:r>
              <a:rPr lang="en-GB" sz="2400">
                <a:solidFill>
                  <a:schemeClr val="accent1">
                    <a:lumMod val="60000"/>
                    <a:lumOff val="40000"/>
                  </a:schemeClr>
                </a:solidFill>
                <a:ea typeface="+mj-lt"/>
                <a:cs typeface="+mj-lt"/>
              </a:rPr>
              <a:t>2014: Tesla Model S had more than one case of spontaneous battery explosion. </a:t>
            </a:r>
            <a:endParaRPr lang="en-GB" sz="2400">
              <a:solidFill>
                <a:schemeClr val="accent1">
                  <a:lumMod val="60000"/>
                  <a:lumOff val="40000"/>
                </a:schemeClr>
              </a:solidFill>
            </a:endParaRPr>
          </a:p>
          <a:p>
            <a:pPr>
              <a:buClr>
                <a:srgbClr val="ADADAD"/>
              </a:buClr>
            </a:pPr>
            <a:r>
              <a:rPr lang="en-GB" sz="2400">
                <a:solidFill>
                  <a:schemeClr val="accent1">
                    <a:lumMod val="60000"/>
                    <a:lumOff val="40000"/>
                  </a:schemeClr>
                </a:solidFill>
                <a:ea typeface="+mj-lt"/>
                <a:cs typeface="+mj-lt"/>
              </a:rPr>
              <a:t>2016: Tesla Model X production delayed by 18 months. </a:t>
            </a:r>
            <a:endParaRPr lang="en-GB" sz="2400">
              <a:solidFill>
                <a:schemeClr val="accent1">
                  <a:lumMod val="60000"/>
                  <a:lumOff val="40000"/>
                </a:schemeClr>
              </a:solidFill>
            </a:endParaRPr>
          </a:p>
          <a:p>
            <a:pPr>
              <a:buClr>
                <a:srgbClr val="ADADAD"/>
              </a:buClr>
            </a:pPr>
            <a:r>
              <a:rPr lang="en-GB" sz="2400">
                <a:solidFill>
                  <a:schemeClr val="accent1">
                    <a:lumMod val="60000"/>
                    <a:lumOff val="40000"/>
                  </a:schemeClr>
                </a:solidFill>
                <a:ea typeface="+mj-lt"/>
                <a:cs typeface="+mj-lt"/>
              </a:rPr>
              <a:t>2016: Fifth rocket explosion</a:t>
            </a:r>
            <a:endParaRPr lang="en-GB" sz="2400">
              <a:solidFill>
                <a:schemeClr val="accent1">
                  <a:lumMod val="60000"/>
                  <a:lumOff val="40000"/>
                </a:schemeClr>
              </a:solidFill>
            </a:endParaRPr>
          </a:p>
        </p:txBody>
      </p:sp>
      <p:pic>
        <p:nvPicPr>
          <p:cNvPr id="4" name="Picture 4" descr="A person standing in front of a car&#10;&#10;Description automatically generated">
            <a:extLst>
              <a:ext uri="{FF2B5EF4-FFF2-40B4-BE49-F238E27FC236}">
                <a16:creationId xmlns:a16="http://schemas.microsoft.com/office/drawing/2014/main" id="{0EA609EE-130E-436D-814E-69EE492D7B5A}"/>
              </a:ext>
            </a:extLst>
          </p:cNvPr>
          <p:cNvPicPr>
            <a:picLocks noChangeAspect="1"/>
          </p:cNvPicPr>
          <p:nvPr/>
        </p:nvPicPr>
        <p:blipFill>
          <a:blip r:embed="rId2"/>
          <a:stretch>
            <a:fillRect/>
          </a:stretch>
        </p:blipFill>
        <p:spPr>
          <a:xfrm>
            <a:off x="510988" y="2971239"/>
            <a:ext cx="5768787" cy="3257550"/>
          </a:xfrm>
          <a:prstGeom prst="rect">
            <a:avLst/>
          </a:prstGeom>
        </p:spPr>
      </p:pic>
      <p:pic>
        <p:nvPicPr>
          <p:cNvPr id="5" name="Picture 5" descr="A silver car&#10;&#10;Description automatically generated">
            <a:extLst>
              <a:ext uri="{FF2B5EF4-FFF2-40B4-BE49-F238E27FC236}">
                <a16:creationId xmlns:a16="http://schemas.microsoft.com/office/drawing/2014/main" id="{3C3F7199-A3AC-4577-A92D-2CEFED70E5F6}"/>
              </a:ext>
            </a:extLst>
          </p:cNvPr>
          <p:cNvPicPr>
            <a:picLocks noChangeAspect="1"/>
          </p:cNvPicPr>
          <p:nvPr/>
        </p:nvPicPr>
        <p:blipFill>
          <a:blip r:embed="rId3"/>
          <a:stretch>
            <a:fillRect/>
          </a:stretch>
        </p:blipFill>
        <p:spPr>
          <a:xfrm>
            <a:off x="6550960" y="2972038"/>
            <a:ext cx="5163669" cy="3166306"/>
          </a:xfrm>
          <a:prstGeom prst="rect">
            <a:avLst/>
          </a:prstGeom>
        </p:spPr>
      </p:pic>
    </p:spTree>
    <p:extLst>
      <p:ext uri="{BB962C8B-B14F-4D97-AF65-F5344CB8AC3E}">
        <p14:creationId xmlns:p14="http://schemas.microsoft.com/office/powerpoint/2010/main" val="2491524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7DF2-3AB5-4FE1-8E32-7937BF37C298}"/>
              </a:ext>
            </a:extLst>
          </p:cNvPr>
          <p:cNvSpPr>
            <a:spLocks noGrp="1"/>
          </p:cNvSpPr>
          <p:nvPr>
            <p:ph type="title"/>
          </p:nvPr>
        </p:nvSpPr>
        <p:spPr>
          <a:xfrm>
            <a:off x="606006" y="2628428"/>
            <a:ext cx="10888617" cy="1400530"/>
          </a:xfrm>
        </p:spPr>
        <p:txBody>
          <a:bodyPr/>
          <a:lstStyle/>
          <a:p>
            <a:r>
              <a:rPr lang="en-GB" b="1">
                <a:solidFill>
                  <a:schemeClr val="tx1"/>
                </a:solidFill>
              </a:rPr>
              <a:t>BUSINESS STRATEGY USED BY ELON MUSK!</a:t>
            </a:r>
            <a:endParaRPr lang="en-GB" b="1" dirty="0">
              <a:solidFill>
                <a:schemeClr val="tx1"/>
              </a:solidFill>
            </a:endParaRPr>
          </a:p>
        </p:txBody>
      </p:sp>
    </p:spTree>
    <p:extLst>
      <p:ext uri="{BB962C8B-B14F-4D97-AF65-F5344CB8AC3E}">
        <p14:creationId xmlns:p14="http://schemas.microsoft.com/office/powerpoint/2010/main" val="1685612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F979C-7FF3-4E70-8517-2EC53BE86AE1}"/>
              </a:ext>
            </a:extLst>
          </p:cNvPr>
          <p:cNvSpPr>
            <a:spLocks noGrp="1"/>
          </p:cNvSpPr>
          <p:nvPr>
            <p:ph type="title"/>
          </p:nvPr>
        </p:nvSpPr>
        <p:spPr>
          <a:xfrm>
            <a:off x="646111" y="441512"/>
            <a:ext cx="9404723" cy="872383"/>
          </a:xfrm>
        </p:spPr>
        <p:txBody>
          <a:bodyPr/>
          <a:lstStyle/>
          <a:p>
            <a:r>
              <a:rPr lang="en-US" dirty="0">
                <a:solidFill>
                  <a:schemeClr val="accent1">
                    <a:lumMod val="60000"/>
                    <a:lumOff val="40000"/>
                  </a:schemeClr>
                </a:solidFill>
              </a:rPr>
              <a:t>Recursive product strategy</a:t>
            </a:r>
          </a:p>
        </p:txBody>
      </p:sp>
      <p:sp>
        <p:nvSpPr>
          <p:cNvPr id="3" name="Content Placeholder 2">
            <a:extLst>
              <a:ext uri="{FF2B5EF4-FFF2-40B4-BE49-F238E27FC236}">
                <a16:creationId xmlns:a16="http://schemas.microsoft.com/office/drawing/2014/main" id="{DC5EF663-0C1A-4D24-A307-7580A29AD979}"/>
              </a:ext>
            </a:extLst>
          </p:cNvPr>
          <p:cNvSpPr>
            <a:spLocks noGrp="1"/>
          </p:cNvSpPr>
          <p:nvPr>
            <p:ph idx="1"/>
          </p:nvPr>
        </p:nvSpPr>
        <p:spPr>
          <a:xfrm>
            <a:off x="696397" y="1804779"/>
            <a:ext cx="4389251" cy="4230709"/>
          </a:xfrm>
        </p:spPr>
        <p:txBody>
          <a:bodyPr vert="horz" lIns="91440" tIns="45720" rIns="91440" bIns="45720" rtlCol="0" anchor="t">
            <a:normAutofit/>
          </a:bodyPr>
          <a:lstStyle/>
          <a:p>
            <a:r>
              <a:rPr lang="en-US" sz="1800" dirty="0"/>
              <a:t>Recursive product strategy means to work back from an end goal -5,10 or 50 years ahead - until you can hit inflection points that propel your company and its customers to the next stage, while ushering both toward the end </a:t>
            </a:r>
            <a:r>
              <a:rPr lang="en-US" sz="1800"/>
              <a:t>goal. </a:t>
            </a:r>
            <a:r>
              <a:rPr lang="en-US" sz="1800">
                <a:ea typeface="+mj-lt"/>
                <a:cs typeface="+mj-lt"/>
              </a:rPr>
              <a:t>A </a:t>
            </a:r>
            <a:r>
              <a:rPr lang="en-US" sz="1800" b="1">
                <a:ea typeface="+mj-lt"/>
                <a:cs typeface="+mj-lt"/>
              </a:rPr>
              <a:t>recursive product strategy</a:t>
            </a:r>
            <a:r>
              <a:rPr lang="en-US" sz="1800">
                <a:ea typeface="+mj-lt"/>
                <a:cs typeface="+mj-lt"/>
              </a:rPr>
              <a:t> involves backing into the first step needed to build a long-term company. ... The offer of </a:t>
            </a:r>
            <a:r>
              <a:rPr lang="en-US" sz="1800" b="1">
                <a:ea typeface="+mj-lt"/>
                <a:cs typeface="+mj-lt"/>
              </a:rPr>
              <a:t>recursive product strategy</a:t>
            </a:r>
            <a:r>
              <a:rPr lang="en-US" sz="1800">
                <a:ea typeface="+mj-lt"/>
                <a:cs typeface="+mj-lt"/>
              </a:rPr>
              <a:t> is a way to build a company for the long-term.</a:t>
            </a:r>
            <a:endParaRPr lang="en-US" sz="1800"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BED4AF76-1A8E-4AB3-839C-36B809075E05}"/>
              </a:ext>
            </a:extLst>
          </p:cNvPr>
          <p:cNvPicPr>
            <a:picLocks noChangeAspect="1"/>
          </p:cNvPicPr>
          <p:nvPr/>
        </p:nvPicPr>
        <p:blipFill>
          <a:blip r:embed="rId2"/>
          <a:stretch>
            <a:fillRect/>
          </a:stretch>
        </p:blipFill>
        <p:spPr>
          <a:xfrm>
            <a:off x="5581902" y="1710671"/>
            <a:ext cx="5428910" cy="4567452"/>
          </a:xfrm>
          <a:prstGeom prst="rect">
            <a:avLst/>
          </a:prstGeom>
        </p:spPr>
      </p:pic>
    </p:spTree>
    <p:extLst>
      <p:ext uri="{BB962C8B-B14F-4D97-AF65-F5344CB8AC3E}">
        <p14:creationId xmlns:p14="http://schemas.microsoft.com/office/powerpoint/2010/main" val="3365978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5BD3A-D7A7-4840-8F75-D692C464A0DE}"/>
              </a:ext>
            </a:extLst>
          </p:cNvPr>
          <p:cNvSpPr>
            <a:spLocks noGrp="1"/>
          </p:cNvSpPr>
          <p:nvPr>
            <p:ph type="title"/>
          </p:nvPr>
        </p:nvSpPr>
        <p:spPr>
          <a:xfrm>
            <a:off x="566212" y="204144"/>
            <a:ext cx="9404723" cy="2012135"/>
          </a:xfrm>
        </p:spPr>
        <p:txBody>
          <a:bodyPr/>
          <a:lstStyle/>
          <a:p>
            <a:r>
              <a:rPr lang="en-US" sz="4400" b="1"/>
              <a:t>Elon Musk Is Now The Richest Person In The World, Officially Surpassing Jeff Bezos.</a:t>
            </a:r>
            <a:endParaRPr lang="en-US" sz="4400"/>
          </a:p>
          <a:p>
            <a:endParaRPr lang="en-US" dirty="0">
              <a:solidFill>
                <a:schemeClr val="accent1">
                  <a:lumMod val="60000"/>
                  <a:lumOff val="40000"/>
                </a:schemeClr>
              </a:solidFill>
            </a:endParaRPr>
          </a:p>
        </p:txBody>
      </p:sp>
      <p:sp>
        <p:nvSpPr>
          <p:cNvPr id="3" name="Content Placeholder 2">
            <a:extLst>
              <a:ext uri="{FF2B5EF4-FFF2-40B4-BE49-F238E27FC236}">
                <a16:creationId xmlns:a16="http://schemas.microsoft.com/office/drawing/2014/main" id="{CB5904E1-A3A8-4A74-BE19-133A2EF782E1}"/>
              </a:ext>
            </a:extLst>
          </p:cNvPr>
          <p:cNvSpPr>
            <a:spLocks noGrp="1"/>
          </p:cNvSpPr>
          <p:nvPr>
            <p:ph idx="1"/>
          </p:nvPr>
        </p:nvSpPr>
        <p:spPr>
          <a:xfrm>
            <a:off x="453371" y="2586172"/>
            <a:ext cx="4901217" cy="3838258"/>
          </a:xfrm>
        </p:spPr>
        <p:txBody>
          <a:bodyPr vert="horz" lIns="91440" tIns="45720" rIns="91440" bIns="45720" rtlCol="0" anchor="t">
            <a:normAutofit/>
          </a:bodyPr>
          <a:lstStyle/>
          <a:p>
            <a:r>
              <a:rPr lang="en-GB" i="0">
                <a:effectLst/>
                <a:ea typeface="+mj-lt"/>
                <a:cs typeface="+mj-lt"/>
              </a:rPr>
              <a:t>Musk</a:t>
            </a:r>
            <a:r>
              <a:rPr lang="en-GB">
                <a:ea typeface="+mj-lt"/>
                <a:cs typeface="+mj-lt"/>
              </a:rPr>
              <a:t> became </a:t>
            </a:r>
            <a:r>
              <a:rPr lang="en-GB" b="0" i="0">
                <a:effectLst/>
                <a:ea typeface="+mj-lt"/>
                <a:cs typeface="+mj-lt"/>
              </a:rPr>
              <a:t>the world's </a:t>
            </a:r>
            <a:r>
              <a:rPr lang="en-GB" i="0">
                <a:effectLst/>
                <a:ea typeface="+mj-lt"/>
                <a:cs typeface="+mj-lt"/>
              </a:rPr>
              <a:t>richest</a:t>
            </a:r>
            <a:r>
              <a:rPr lang="en-GB">
                <a:ea typeface="+mj-lt"/>
                <a:cs typeface="+mj-lt"/>
              </a:rPr>
              <a:t> man with a personal </a:t>
            </a:r>
            <a:r>
              <a:rPr lang="en-GB" b="0" i="0">
                <a:effectLst/>
                <a:ea typeface="+mj-lt"/>
                <a:cs typeface="+mj-lt"/>
              </a:rPr>
              <a:t>net worth </a:t>
            </a:r>
            <a:r>
              <a:rPr lang="en-GB">
                <a:ea typeface="+mj-lt"/>
                <a:cs typeface="+mj-lt"/>
              </a:rPr>
              <a:t>of more than </a:t>
            </a:r>
            <a:r>
              <a:rPr lang="en-GB" b="0" i="0">
                <a:effectLst/>
                <a:ea typeface="+mj-lt"/>
                <a:cs typeface="+mj-lt"/>
              </a:rPr>
              <a:t>$</a:t>
            </a:r>
            <a:r>
              <a:rPr lang="en-GB">
                <a:ea typeface="+mj-lt"/>
                <a:cs typeface="+mj-lt"/>
              </a:rPr>
              <a:t>188.5 </a:t>
            </a:r>
            <a:r>
              <a:rPr lang="en-GB" b="0" i="0">
                <a:effectLst/>
                <a:ea typeface="+mj-lt"/>
                <a:cs typeface="+mj-lt"/>
              </a:rPr>
              <a:t>billion</a:t>
            </a:r>
            <a:r>
              <a:rPr lang="en-GB">
                <a:ea typeface="+mj-lt"/>
                <a:cs typeface="+mj-lt"/>
              </a:rPr>
              <a:t>, Bloomberg News reported. He surpassed Amazon's </a:t>
            </a:r>
            <a:r>
              <a:rPr lang="en-GB" b="1">
                <a:ea typeface="+mj-lt"/>
                <a:cs typeface="+mj-lt"/>
              </a:rPr>
              <a:t>Jeff Bezos</a:t>
            </a:r>
            <a:r>
              <a:rPr lang="en-GB">
                <a:ea typeface="+mj-lt"/>
                <a:cs typeface="+mj-lt"/>
              </a:rPr>
              <a:t> (by a margin of</a:t>
            </a:r>
            <a:r>
              <a:rPr lang="en-GB" b="0" i="0">
                <a:effectLst/>
                <a:ea typeface="+mj-lt"/>
                <a:cs typeface="+mj-lt"/>
              </a:rPr>
              <a:t> $</a:t>
            </a:r>
            <a:r>
              <a:rPr lang="en-GB">
                <a:ea typeface="+mj-lt"/>
                <a:cs typeface="+mj-lt"/>
              </a:rPr>
              <a:t>1.5 </a:t>
            </a:r>
            <a:r>
              <a:rPr lang="en-GB" b="0" i="0">
                <a:effectLst/>
                <a:ea typeface="+mj-lt"/>
                <a:cs typeface="+mj-lt"/>
              </a:rPr>
              <a:t>billion</a:t>
            </a:r>
            <a:r>
              <a:rPr lang="en-GB">
                <a:ea typeface="+mj-lt"/>
                <a:cs typeface="+mj-lt"/>
              </a:rPr>
              <a:t>) after </a:t>
            </a:r>
            <a:r>
              <a:rPr lang="en-GB" b="1">
                <a:ea typeface="+mj-lt"/>
                <a:cs typeface="+mj-lt"/>
              </a:rPr>
              <a:t>Tesla's</a:t>
            </a:r>
            <a:r>
              <a:rPr lang="en-GB">
                <a:ea typeface="+mj-lt"/>
                <a:cs typeface="+mj-lt"/>
              </a:rPr>
              <a:t> share saw massive gains at Thursday's (January 8) closing bell</a:t>
            </a:r>
            <a:r>
              <a:rPr lang="en-GB" b="0" i="0">
                <a:effectLst/>
                <a:ea typeface="+mj-lt"/>
                <a:cs typeface="+mj-lt"/>
              </a:rPr>
              <a:t>.</a:t>
            </a:r>
          </a:p>
          <a:p>
            <a:pPr>
              <a:buClr>
                <a:srgbClr val="ADADAD"/>
              </a:buClr>
            </a:pPr>
            <a:r>
              <a:rPr lang="en-US" dirty="0">
                <a:solidFill>
                  <a:srgbClr val="FF0000"/>
                </a:solidFill>
                <a:ea typeface="+mj-lt"/>
                <a:cs typeface="+mj-lt"/>
                <a:hlinkClick r:id="rId2"/>
              </a:rPr>
              <a:t>https://youtu.be/OGhtJyoVlYk</a:t>
            </a:r>
            <a:endParaRPr lang="en-GB" dirty="0">
              <a:latin typeface="arial"/>
              <a:cs typeface="arial"/>
            </a:endParaRPr>
          </a:p>
        </p:txBody>
      </p:sp>
      <p:pic>
        <p:nvPicPr>
          <p:cNvPr id="4" name="Picture 4" descr="A person wearing a suit and tie&#10;&#10;Description automatically generated">
            <a:extLst>
              <a:ext uri="{FF2B5EF4-FFF2-40B4-BE49-F238E27FC236}">
                <a16:creationId xmlns:a16="http://schemas.microsoft.com/office/drawing/2014/main" id="{32AD6057-3D81-470E-869C-170C56779789}"/>
              </a:ext>
            </a:extLst>
          </p:cNvPr>
          <p:cNvPicPr>
            <a:picLocks noChangeAspect="1"/>
          </p:cNvPicPr>
          <p:nvPr/>
        </p:nvPicPr>
        <p:blipFill>
          <a:blip r:embed="rId3"/>
          <a:stretch>
            <a:fillRect/>
          </a:stretch>
        </p:blipFill>
        <p:spPr>
          <a:xfrm>
            <a:off x="5833783" y="2335307"/>
            <a:ext cx="5679140" cy="3823446"/>
          </a:xfrm>
          <a:prstGeom prst="rect">
            <a:avLst/>
          </a:prstGeom>
        </p:spPr>
      </p:pic>
    </p:spTree>
    <p:extLst>
      <p:ext uri="{BB962C8B-B14F-4D97-AF65-F5344CB8AC3E}">
        <p14:creationId xmlns:p14="http://schemas.microsoft.com/office/powerpoint/2010/main" val="3328359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46D96-6F00-4367-A19B-AACC067974D9}"/>
              </a:ext>
            </a:extLst>
          </p:cNvPr>
          <p:cNvSpPr>
            <a:spLocks noGrp="1"/>
          </p:cNvSpPr>
          <p:nvPr>
            <p:ph type="title"/>
          </p:nvPr>
        </p:nvSpPr>
        <p:spPr/>
        <p:txBody>
          <a:bodyPr/>
          <a:lstStyle/>
          <a:p>
            <a:r>
              <a:rPr lang="en-US">
                <a:solidFill>
                  <a:schemeClr val="accent1"/>
                </a:solidFill>
              </a:rPr>
              <a:t>Conclusion</a:t>
            </a:r>
            <a:endParaRPr lang="en-US" dirty="0">
              <a:solidFill>
                <a:schemeClr val="accent1"/>
              </a:solidFill>
            </a:endParaRPr>
          </a:p>
        </p:txBody>
      </p:sp>
      <p:sp>
        <p:nvSpPr>
          <p:cNvPr id="3" name="Content Placeholder 2">
            <a:extLst>
              <a:ext uri="{FF2B5EF4-FFF2-40B4-BE49-F238E27FC236}">
                <a16:creationId xmlns:a16="http://schemas.microsoft.com/office/drawing/2014/main" id="{BE934DD7-8665-43AD-8F81-E5BC86B2122D}"/>
              </a:ext>
            </a:extLst>
          </p:cNvPr>
          <p:cNvSpPr>
            <a:spLocks noGrp="1"/>
          </p:cNvSpPr>
          <p:nvPr>
            <p:ph idx="1"/>
          </p:nvPr>
        </p:nvSpPr>
        <p:spPr>
          <a:xfrm>
            <a:off x="1103312" y="1606858"/>
            <a:ext cx="8946541" cy="4641541"/>
          </a:xfrm>
        </p:spPr>
        <p:txBody>
          <a:bodyPr>
            <a:noAutofit/>
          </a:bodyPr>
          <a:lstStyle/>
          <a:p>
            <a:r>
              <a:rPr lang="en-US" sz="3200" dirty="0"/>
              <a:t>The story of Elon Musk is a different one , he is built like a machine and he will take head on any challenge even if the odds are high . You cannot be born with this quality or you cannot be taught , it has to be experienced every single item. The bigger the problems you solve in life , the better your life will be.</a:t>
            </a:r>
          </a:p>
        </p:txBody>
      </p:sp>
    </p:spTree>
    <p:extLst>
      <p:ext uri="{BB962C8B-B14F-4D97-AF65-F5344CB8AC3E}">
        <p14:creationId xmlns:p14="http://schemas.microsoft.com/office/powerpoint/2010/main" val="4259593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35B066-0667-436D-B1C7-A45BE2B3EEDF}"/>
              </a:ext>
            </a:extLst>
          </p:cNvPr>
          <p:cNvPicPr>
            <a:picLocks noGrp="1" noChangeAspect="1"/>
          </p:cNvPicPr>
          <p:nvPr>
            <p:ph idx="1"/>
          </p:nvPr>
        </p:nvPicPr>
        <p:blipFill>
          <a:blip r:embed="rId2"/>
          <a:stretch>
            <a:fillRect/>
          </a:stretch>
        </p:blipFill>
        <p:spPr>
          <a:xfrm>
            <a:off x="-804" y="38296"/>
            <a:ext cx="12195281" cy="68640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19734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13AC82-3AB3-4C2F-9D50-D2EB83DFBDFD}"/>
              </a:ext>
            </a:extLst>
          </p:cNvPr>
          <p:cNvSpPr txBox="1"/>
          <p:nvPr/>
        </p:nvSpPr>
        <p:spPr>
          <a:xfrm>
            <a:off x="2290440" y="2272683"/>
            <a:ext cx="6560597" cy="1569660"/>
          </a:xfrm>
          <a:prstGeom prst="rect">
            <a:avLst/>
          </a:prstGeom>
          <a:noFill/>
        </p:spPr>
        <p:txBody>
          <a:bodyPr wrap="square" lIns="91440" tIns="45720" rIns="91440" bIns="45720" rtlCol="0" anchor="t">
            <a:spAutoFit/>
          </a:bodyPr>
          <a:lstStyle/>
          <a:p>
            <a:r>
              <a:rPr lang="en-US" sz="9600" b="1"/>
              <a:t>Thankyou!</a:t>
            </a:r>
            <a:endParaRPr lang="en-US" b="1"/>
          </a:p>
        </p:txBody>
      </p:sp>
    </p:spTree>
    <p:extLst>
      <p:ext uri="{BB962C8B-B14F-4D97-AF65-F5344CB8AC3E}">
        <p14:creationId xmlns:p14="http://schemas.microsoft.com/office/powerpoint/2010/main" val="3375489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6B238-A701-4239-9EAB-68A1885D676D}"/>
              </a:ext>
            </a:extLst>
          </p:cNvPr>
          <p:cNvSpPr>
            <a:spLocks noGrp="1"/>
          </p:cNvSpPr>
          <p:nvPr>
            <p:ph type="title"/>
          </p:nvPr>
        </p:nvSpPr>
        <p:spPr>
          <a:xfrm>
            <a:off x="325269" y="2417876"/>
            <a:ext cx="11540328" cy="1400530"/>
          </a:xfrm>
        </p:spPr>
        <p:txBody>
          <a:bodyPr/>
          <a:lstStyle/>
          <a:p>
            <a:r>
              <a:rPr lang="en-GB" b="1" dirty="0">
                <a:solidFill>
                  <a:schemeClr val="tx1"/>
                </a:solidFill>
              </a:rPr>
              <a:t>BACKGROUND OF ENTREPRENEURSHIP </a:t>
            </a:r>
            <a:r>
              <a:rPr lang="en-GB" b="1">
                <a:solidFill>
                  <a:schemeClr val="tx1"/>
                </a:solidFill>
              </a:rPr>
              <a:t>USED!</a:t>
            </a:r>
          </a:p>
        </p:txBody>
      </p:sp>
    </p:spTree>
    <p:extLst>
      <p:ext uri="{BB962C8B-B14F-4D97-AF65-F5344CB8AC3E}">
        <p14:creationId xmlns:p14="http://schemas.microsoft.com/office/powerpoint/2010/main" val="3108168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5615-45D3-F344-B0E9-89C9BB231AFA}"/>
              </a:ext>
            </a:extLst>
          </p:cNvPr>
          <p:cNvSpPr>
            <a:spLocks noGrp="1"/>
          </p:cNvSpPr>
          <p:nvPr>
            <p:ph type="title"/>
          </p:nvPr>
        </p:nvSpPr>
        <p:spPr>
          <a:xfrm>
            <a:off x="646111" y="208626"/>
            <a:ext cx="9404723" cy="883328"/>
          </a:xfrm>
        </p:spPr>
        <p:txBody>
          <a:bodyPr/>
          <a:lstStyle/>
          <a:p>
            <a:r>
              <a:rPr lang="en-IN" sz="4400">
                <a:solidFill>
                  <a:schemeClr val="accent1">
                    <a:lumMod val="75000"/>
                  </a:schemeClr>
                </a:solidFill>
              </a:rPr>
              <a:t>Background</a:t>
            </a:r>
            <a:endParaRPr lang="en-US" sz="4400" dirty="0">
              <a:solidFill>
                <a:schemeClr val="accent1">
                  <a:lumMod val="75000"/>
                </a:schemeClr>
              </a:solidFill>
            </a:endParaRPr>
          </a:p>
        </p:txBody>
      </p:sp>
      <p:sp>
        <p:nvSpPr>
          <p:cNvPr id="3" name="Content Placeholder 2">
            <a:extLst>
              <a:ext uri="{FF2B5EF4-FFF2-40B4-BE49-F238E27FC236}">
                <a16:creationId xmlns:a16="http://schemas.microsoft.com/office/drawing/2014/main" id="{E89A7B97-934E-8545-9C9C-95453BAE160F}"/>
              </a:ext>
            </a:extLst>
          </p:cNvPr>
          <p:cNvSpPr>
            <a:spLocks noGrp="1"/>
          </p:cNvSpPr>
          <p:nvPr>
            <p:ph idx="1"/>
          </p:nvPr>
        </p:nvSpPr>
        <p:spPr>
          <a:xfrm>
            <a:off x="1103312" y="1189608"/>
            <a:ext cx="8946541" cy="5459766"/>
          </a:xfrm>
        </p:spPr>
        <p:txBody>
          <a:bodyPr vert="horz" lIns="91440" tIns="45720" rIns="91440" bIns="45720" rtlCol="0" anchor="t">
            <a:noAutofit/>
          </a:bodyPr>
          <a:lstStyle/>
          <a:p>
            <a:pPr marL="0" indent="0">
              <a:buNone/>
            </a:pPr>
            <a:r>
              <a:rPr lang="en-IN" sz="1600" b="0" i="0" dirty="0">
                <a:effectLst/>
                <a:latin typeface="Gill Sans MT"/>
              </a:rPr>
              <a:t>Musk was born to a Canadian mother and South African father and raised in </a:t>
            </a:r>
            <a:r>
              <a:rPr lang="en-IN" sz="1600" dirty="0">
                <a:latin typeface="Gill Sans MT"/>
              </a:rPr>
              <a:t>Pretoria ,</a:t>
            </a:r>
            <a:r>
              <a:rPr lang="en-IN" sz="1600" b="0" i="0" dirty="0">
                <a:effectLst/>
                <a:latin typeface="Gill Sans MT"/>
              </a:rPr>
              <a:t> South Africa. He briefly attended the</a:t>
            </a:r>
            <a:r>
              <a:rPr lang="en-IN" sz="1600" dirty="0">
                <a:latin typeface="Gill Sans MT"/>
              </a:rPr>
              <a:t> University</a:t>
            </a:r>
            <a:r>
              <a:rPr lang="en-IN" sz="1600" b="0" i="0" u="none" strike="noStrike" dirty="0">
                <a:effectLst/>
                <a:latin typeface="Gill Sans MT"/>
              </a:rPr>
              <a:t> of </a:t>
            </a:r>
            <a:r>
              <a:rPr lang="en-IN" sz="1600" dirty="0">
                <a:latin typeface="Gill Sans MT"/>
              </a:rPr>
              <a:t>Pretoria </a:t>
            </a:r>
            <a:r>
              <a:rPr lang="en-IN" sz="1600" b="0" i="0" dirty="0">
                <a:effectLst/>
                <a:latin typeface="Gill Sans MT"/>
              </a:rPr>
              <a:t>before moving to Canada when he was 17 to attend </a:t>
            </a:r>
            <a:r>
              <a:rPr lang="en-IN" sz="1600" b="0" i="0" u="none" strike="noStrike" dirty="0">
                <a:effectLst/>
                <a:latin typeface="Gill Sans MT"/>
              </a:rPr>
              <a:t>Queen's </a:t>
            </a:r>
            <a:r>
              <a:rPr lang="en-IN" sz="1600" dirty="0">
                <a:latin typeface="Gill Sans MT"/>
              </a:rPr>
              <a:t>University . He</a:t>
            </a:r>
            <a:r>
              <a:rPr lang="en-IN" sz="1600" b="0" i="0" dirty="0">
                <a:effectLst/>
                <a:latin typeface="Gill Sans MT"/>
              </a:rPr>
              <a:t> transferred to the </a:t>
            </a:r>
            <a:r>
              <a:rPr lang="en-IN" sz="1600" b="0" i="0" u="none" strike="noStrike" dirty="0">
                <a:effectLst/>
                <a:latin typeface="Gill Sans MT"/>
              </a:rPr>
              <a:t>University of Pennsylvania</a:t>
            </a:r>
            <a:r>
              <a:rPr lang="en-IN" sz="1600" b="0" i="0" dirty="0">
                <a:effectLst/>
                <a:latin typeface="Gill Sans MT"/>
              </a:rPr>
              <a:t> </a:t>
            </a:r>
            <a:r>
              <a:rPr lang="en-IN" sz="1600" dirty="0">
                <a:latin typeface="Gill Sans MT"/>
              </a:rPr>
              <a:t> </a:t>
            </a:r>
            <a:r>
              <a:rPr lang="en-IN" sz="1600" b="0" i="0" dirty="0">
                <a:effectLst/>
                <a:latin typeface="Gill Sans MT"/>
              </a:rPr>
              <a:t>two years later, where he received dual bachelor's degrees in economics and physics. He moved to California in 1995 to begin a Ph.D. in applied physics and material sciences at </a:t>
            </a:r>
            <a:r>
              <a:rPr lang="en-IN" sz="1600" b="0" i="0" u="none" strike="noStrike">
                <a:effectLst/>
                <a:latin typeface="Gill Sans MT"/>
              </a:rPr>
              <a:t>Stanford University</a:t>
            </a:r>
            <a:r>
              <a:rPr lang="en-IN" sz="1600">
                <a:latin typeface="Gill Sans MT"/>
              </a:rPr>
              <a:t> </a:t>
            </a:r>
            <a:r>
              <a:rPr lang="en-IN" sz="1600" b="0" i="0">
                <a:effectLst/>
                <a:latin typeface="Gill Sans MT"/>
              </a:rPr>
              <a:t>, but dropped out after two days to pursue a business career.</a:t>
            </a:r>
            <a:endParaRPr lang="en-IN" sz="1600" b="0" i="0" dirty="0">
              <a:effectLst/>
              <a:latin typeface="Gill Sans MT"/>
            </a:endParaRPr>
          </a:p>
          <a:p>
            <a:pPr marL="0" indent="0" fontAlgn="base">
              <a:buNone/>
            </a:pPr>
            <a:r>
              <a:rPr lang="en-IN" sz="1600" b="0" i="0" dirty="0">
                <a:effectLst/>
                <a:latin typeface="Gill Sans MT"/>
              </a:rPr>
              <a:t>He co-founded </a:t>
            </a:r>
            <a:r>
              <a:rPr lang="en-IN" sz="1600" dirty="0">
                <a:latin typeface="Gill Sans MT"/>
              </a:rPr>
              <a:t>Zip2 , a</a:t>
            </a:r>
            <a:r>
              <a:rPr lang="en-IN" sz="1600" b="0" i="0" dirty="0">
                <a:effectLst/>
                <a:latin typeface="Gill Sans MT"/>
              </a:rPr>
              <a:t> web software company, which was acquired by </a:t>
            </a:r>
            <a:r>
              <a:rPr lang="en-IN" sz="1600" b="0" i="0" u="none" strike="noStrike" dirty="0">
                <a:effectLst/>
                <a:latin typeface="Gill Sans MT"/>
              </a:rPr>
              <a:t>Compaq</a:t>
            </a:r>
            <a:r>
              <a:rPr lang="en-IN" sz="1600" b="0" i="0" dirty="0">
                <a:effectLst/>
                <a:latin typeface="Gill Sans MT"/>
              </a:rPr>
              <a:t> for $307 </a:t>
            </a:r>
            <a:r>
              <a:rPr lang="en-IN" sz="1600" b="0" i="0">
                <a:effectLst/>
                <a:latin typeface="Gill Sans MT"/>
              </a:rPr>
              <a:t>million in 1999. Musk then founded </a:t>
            </a:r>
            <a:r>
              <a:rPr lang="en-IN" sz="1600" b="0" i="0" u="none" strike="noStrike">
                <a:effectLst/>
                <a:latin typeface="Gill Sans MT"/>
              </a:rPr>
              <a:t>X.com</a:t>
            </a:r>
            <a:r>
              <a:rPr lang="en-IN" sz="1600" b="0" i="0">
                <a:effectLst/>
                <a:latin typeface="Gill Sans MT"/>
              </a:rPr>
              <a:t> </a:t>
            </a:r>
            <a:r>
              <a:rPr lang="en-IN" sz="1600">
                <a:latin typeface="Gill Sans MT"/>
              </a:rPr>
              <a:t>, </a:t>
            </a:r>
            <a:r>
              <a:rPr lang="en-IN" sz="1600" dirty="0">
                <a:latin typeface="Gill Sans MT"/>
              </a:rPr>
              <a:t> </a:t>
            </a:r>
            <a:r>
              <a:rPr lang="en-IN" sz="1600" b="0" i="0" dirty="0">
                <a:effectLst/>
                <a:latin typeface="Gill Sans MT"/>
              </a:rPr>
              <a:t>an online bank. It merged with </a:t>
            </a:r>
            <a:r>
              <a:rPr lang="en-IN" sz="1600" b="0" i="0" u="none" strike="noStrike" dirty="0">
                <a:effectLst/>
                <a:latin typeface="Gill Sans MT"/>
              </a:rPr>
              <a:t>Confinity</a:t>
            </a:r>
            <a:r>
              <a:rPr lang="en-IN" sz="1600" b="0" i="0" dirty="0">
                <a:effectLst/>
                <a:latin typeface="Gill Sans MT"/>
              </a:rPr>
              <a:t> in 2000, which had launched </a:t>
            </a:r>
            <a:r>
              <a:rPr lang="en-IN" sz="1600" dirty="0">
                <a:latin typeface="Gill Sans MT"/>
              </a:rPr>
              <a:t>PayPal the</a:t>
            </a:r>
            <a:r>
              <a:rPr lang="en-IN" sz="1600" b="0" i="0" dirty="0">
                <a:effectLst/>
                <a:latin typeface="Gill Sans MT"/>
              </a:rPr>
              <a:t> previous year and was subsequently bought by </a:t>
            </a:r>
            <a:r>
              <a:rPr lang="en-IN" sz="1600" b="0" i="0" u="none" strike="noStrike" dirty="0">
                <a:effectLst/>
                <a:latin typeface="Gill Sans MT"/>
              </a:rPr>
              <a:t>eBay</a:t>
            </a:r>
            <a:r>
              <a:rPr lang="en-IN" sz="1600" b="0" i="0" dirty="0">
                <a:effectLst/>
                <a:latin typeface="Gill Sans MT"/>
              </a:rPr>
              <a:t> for $1.5 billion in October 2002.</a:t>
            </a:r>
          </a:p>
          <a:p>
            <a:pPr marL="0" indent="0" fontAlgn="base">
              <a:buNone/>
            </a:pPr>
            <a:r>
              <a:rPr lang="en-IN" sz="1600" b="0" i="0" dirty="0">
                <a:effectLst/>
                <a:latin typeface="Gill Sans MT"/>
              </a:rPr>
              <a:t>In May 2002, Musk founded </a:t>
            </a:r>
            <a:r>
              <a:rPr lang="en-IN" sz="1600" b="0" i="0" u="none" strike="noStrike" dirty="0">
                <a:effectLst/>
                <a:latin typeface="Gill Sans MT"/>
              </a:rPr>
              <a:t>SpaceX</a:t>
            </a:r>
            <a:r>
              <a:rPr lang="en-IN" sz="1600" b="0" i="0" dirty="0">
                <a:effectLst/>
                <a:latin typeface="Gill Sans MT"/>
              </a:rPr>
              <a:t> </a:t>
            </a:r>
            <a:r>
              <a:rPr lang="en-IN" sz="1600" dirty="0">
                <a:latin typeface="Gill Sans MT"/>
              </a:rPr>
              <a:t>, </a:t>
            </a:r>
            <a:r>
              <a:rPr lang="en-IN" sz="1600" b="0" i="0" dirty="0">
                <a:effectLst/>
                <a:latin typeface="Gill Sans MT"/>
              </a:rPr>
              <a:t>an </a:t>
            </a:r>
            <a:r>
              <a:rPr lang="en-IN" sz="1600" dirty="0">
                <a:latin typeface="Gill Sans MT"/>
              </a:rPr>
              <a:t>aerospace manufacturer</a:t>
            </a:r>
            <a:r>
              <a:rPr lang="en-IN" sz="1600" b="0" i="0" dirty="0">
                <a:effectLst/>
                <a:latin typeface="Gill Sans MT"/>
              </a:rPr>
              <a:t> and space transport services company, of which he is CEO and lead designer. He joined Tesla Motors, Inc. (now </a:t>
            </a:r>
            <a:r>
              <a:rPr lang="en-IN" sz="1600" b="0" i="0" u="none" strike="noStrike" dirty="0">
                <a:effectLst/>
                <a:latin typeface="Gill Sans MT"/>
              </a:rPr>
              <a:t>Tesla, Inc.</a:t>
            </a:r>
            <a:r>
              <a:rPr lang="en-IN" sz="1600" b="0" i="0" dirty="0">
                <a:effectLst/>
                <a:latin typeface="Gill Sans MT"/>
              </a:rPr>
              <a:t>), an electric vehicle manufacturer, in 2004, the year after it was founded, becoming its product architect that year and its CEO in 2008. In 2006, he helped create </a:t>
            </a:r>
            <a:r>
              <a:rPr lang="en-IN" sz="1600" b="0" i="0" u="none" strike="noStrike" dirty="0">
                <a:effectLst/>
                <a:latin typeface="Gill Sans MT"/>
              </a:rPr>
              <a:t>SolarCity</a:t>
            </a:r>
            <a:r>
              <a:rPr lang="en-IN" sz="1600" b="0" i="0" dirty="0">
                <a:effectLst/>
                <a:latin typeface="Gill Sans MT"/>
              </a:rPr>
              <a:t>, a solar energy services company (now a subsidiary of Tesla). In 2015, he co-founded </a:t>
            </a:r>
            <a:r>
              <a:rPr lang="en-IN" sz="1600">
                <a:latin typeface="Gill Sans MT"/>
              </a:rPr>
              <a:t>Open AI</a:t>
            </a:r>
            <a:r>
              <a:rPr lang="en-IN" sz="1600" b="0" i="0">
                <a:effectLst/>
                <a:latin typeface="Gill Sans MT"/>
              </a:rPr>
              <a:t>, a </a:t>
            </a:r>
            <a:r>
              <a:rPr lang="en-IN" sz="1600">
                <a:latin typeface="Gill Sans MT"/>
              </a:rPr>
              <a:t>non profit</a:t>
            </a:r>
            <a:r>
              <a:rPr lang="en-IN" sz="1600" b="0" i="0">
                <a:effectLst/>
                <a:latin typeface="Gill Sans MT"/>
              </a:rPr>
              <a:t> research company that aims to promote </a:t>
            </a:r>
            <a:r>
              <a:rPr lang="en-IN" sz="1600" b="0" i="0" u="none" strike="noStrike">
                <a:effectLst/>
                <a:latin typeface="Gill Sans MT"/>
              </a:rPr>
              <a:t>friendly artificial intelligence</a:t>
            </a:r>
            <a:r>
              <a:rPr lang="en-IN" sz="1600" b="0" i="0">
                <a:effectLst/>
                <a:latin typeface="Gill Sans MT"/>
              </a:rPr>
              <a:t>. In July 2016, he co-founded Neuralink</a:t>
            </a:r>
            <a:r>
              <a:rPr lang="en-IN" sz="1600">
                <a:latin typeface="Gill Sans MT"/>
              </a:rPr>
              <a:t> </a:t>
            </a:r>
            <a:r>
              <a:rPr lang="en-IN" sz="1600" b="0" i="0" dirty="0">
                <a:effectLst/>
                <a:latin typeface="Gill Sans MT"/>
              </a:rPr>
              <a:t>, a </a:t>
            </a:r>
            <a:r>
              <a:rPr lang="en-IN" sz="1600" b="0" i="0" u="none" strike="noStrike" dirty="0">
                <a:effectLst/>
                <a:latin typeface="Gill Sans MT"/>
              </a:rPr>
              <a:t>neurotechnology</a:t>
            </a:r>
            <a:r>
              <a:rPr lang="en-IN" sz="1600" b="0" i="0" dirty="0">
                <a:effectLst/>
                <a:latin typeface="Gill Sans MT"/>
              </a:rPr>
              <a:t> company focused on developing </a:t>
            </a:r>
            <a:r>
              <a:rPr lang="en-IN" sz="1600" b="0" i="0" u="none" strike="noStrike" dirty="0">
                <a:effectLst/>
                <a:latin typeface="Gill Sans MT"/>
              </a:rPr>
              <a:t>brain–computer interfaces</a:t>
            </a:r>
            <a:r>
              <a:rPr lang="en-IN" sz="1600" b="0" i="0" dirty="0">
                <a:effectLst/>
                <a:latin typeface="Gill Sans MT"/>
              </a:rPr>
              <a:t>. In December 2016, Musk founded </a:t>
            </a:r>
            <a:r>
              <a:rPr lang="en-IN" sz="1600" b="0" i="0" u="none" strike="noStrike" dirty="0">
                <a:effectLst/>
                <a:latin typeface="Gill Sans MT"/>
              </a:rPr>
              <a:t>The Boring Company</a:t>
            </a:r>
            <a:r>
              <a:rPr lang="en-IN" sz="1600" b="0" i="0" dirty="0">
                <a:effectLst/>
                <a:latin typeface="Gill Sans MT"/>
              </a:rPr>
              <a:t>, an infrastructure and tunnel construction company focused on tunnels optimized for electric vehicles. In addition to his primary business pursuits, he envisioned an open-source high-speed transportation system known as the </a:t>
            </a:r>
            <a:r>
              <a:rPr lang="en-IN" sz="1600" b="0" i="0" u="none" strike="noStrike" dirty="0">
                <a:effectLst/>
                <a:latin typeface="Gill Sans MT"/>
              </a:rPr>
              <a:t>Hyperloop</a:t>
            </a:r>
            <a:r>
              <a:rPr lang="en-IN" sz="1600" b="0" i="0" dirty="0">
                <a:effectLst/>
                <a:latin typeface="Gill Sans MT"/>
              </a:rPr>
              <a:t> based on the concept of a </a:t>
            </a:r>
            <a:r>
              <a:rPr lang="en-IN" sz="1600" b="0" i="0" u="none" strike="noStrike" dirty="0">
                <a:effectLst/>
                <a:latin typeface="Gill Sans MT"/>
              </a:rPr>
              <a:t>vactrain</a:t>
            </a:r>
            <a:r>
              <a:rPr lang="en-IN" sz="1600" b="0" i="0" dirty="0">
                <a:effectLst/>
                <a:latin typeface="Gill Sans MT"/>
              </a:rPr>
              <a:t>.</a:t>
            </a:r>
          </a:p>
          <a:p>
            <a:pPr marL="0" indent="0">
              <a:buNone/>
            </a:pPr>
            <a:endParaRPr lang="en-US" sz="1600" dirty="0"/>
          </a:p>
        </p:txBody>
      </p:sp>
    </p:spTree>
    <p:extLst>
      <p:ext uri="{BB962C8B-B14F-4D97-AF65-F5344CB8AC3E}">
        <p14:creationId xmlns:p14="http://schemas.microsoft.com/office/powerpoint/2010/main" val="504262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group of people posing for a photo&#10;&#10;Description automatically generated">
            <a:extLst>
              <a:ext uri="{FF2B5EF4-FFF2-40B4-BE49-F238E27FC236}">
                <a16:creationId xmlns:a16="http://schemas.microsoft.com/office/drawing/2014/main" id="{9D04351F-1013-4DBE-8C73-AB4C6B7D48ED}"/>
              </a:ext>
            </a:extLst>
          </p:cNvPr>
          <p:cNvPicPr>
            <a:picLocks noChangeAspect="1"/>
          </p:cNvPicPr>
          <p:nvPr/>
        </p:nvPicPr>
        <p:blipFill>
          <a:blip r:embed="rId2"/>
          <a:stretch>
            <a:fillRect/>
          </a:stretch>
        </p:blipFill>
        <p:spPr>
          <a:xfrm>
            <a:off x="2022015" y="340543"/>
            <a:ext cx="7222012" cy="6179864"/>
          </a:xfrm>
          <a:prstGeom prst="rect">
            <a:avLst/>
          </a:prstGeom>
        </p:spPr>
      </p:pic>
    </p:spTree>
    <p:extLst>
      <p:ext uri="{BB962C8B-B14F-4D97-AF65-F5344CB8AC3E}">
        <p14:creationId xmlns:p14="http://schemas.microsoft.com/office/powerpoint/2010/main" val="158287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4942CBF-919C-0746-BDF7-15AA9448B174}"/>
              </a:ext>
            </a:extLst>
          </p:cNvPr>
          <p:cNvPicPr>
            <a:picLocks noChangeAspect="1"/>
          </p:cNvPicPr>
          <p:nvPr/>
        </p:nvPicPr>
        <p:blipFill>
          <a:blip r:embed="rId2"/>
          <a:stretch>
            <a:fillRect/>
          </a:stretch>
        </p:blipFill>
        <p:spPr>
          <a:xfrm>
            <a:off x="3138129" y="1464037"/>
            <a:ext cx="5751871" cy="4851443"/>
          </a:xfrm>
          <a:prstGeom prst="rect">
            <a:avLst/>
          </a:prstGeom>
        </p:spPr>
      </p:pic>
      <p:sp>
        <p:nvSpPr>
          <p:cNvPr id="5" name="TextBox 4">
            <a:extLst>
              <a:ext uri="{FF2B5EF4-FFF2-40B4-BE49-F238E27FC236}">
                <a16:creationId xmlns:a16="http://schemas.microsoft.com/office/drawing/2014/main" id="{8096FF35-4F79-EB46-A187-5C481030E446}"/>
              </a:ext>
            </a:extLst>
          </p:cNvPr>
          <p:cNvSpPr txBox="1"/>
          <p:nvPr/>
        </p:nvSpPr>
        <p:spPr>
          <a:xfrm>
            <a:off x="3011500" y="542520"/>
            <a:ext cx="5878500" cy="584775"/>
          </a:xfrm>
          <a:prstGeom prst="rect">
            <a:avLst/>
          </a:prstGeom>
          <a:noFill/>
        </p:spPr>
        <p:txBody>
          <a:bodyPr wrap="square" rtlCol="0">
            <a:spAutoFit/>
          </a:bodyPr>
          <a:lstStyle/>
          <a:p>
            <a:pPr algn="l"/>
            <a:r>
              <a:rPr lang="en-IN" sz="3200" b="1"/>
              <a:t>ELON MUSK’S COMPANIES</a:t>
            </a:r>
            <a:endParaRPr lang="en-US" sz="3200" b="1"/>
          </a:p>
        </p:txBody>
      </p:sp>
    </p:spTree>
    <p:extLst>
      <p:ext uri="{BB962C8B-B14F-4D97-AF65-F5344CB8AC3E}">
        <p14:creationId xmlns:p14="http://schemas.microsoft.com/office/powerpoint/2010/main" val="1627301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2DED2-E95C-114F-9794-3B17A8C0E5D8}"/>
              </a:ext>
            </a:extLst>
          </p:cNvPr>
          <p:cNvSpPr>
            <a:spLocks noGrp="1"/>
          </p:cNvSpPr>
          <p:nvPr>
            <p:ph type="title"/>
          </p:nvPr>
        </p:nvSpPr>
        <p:spPr/>
        <p:txBody>
          <a:bodyPr/>
          <a:lstStyle/>
          <a:p>
            <a:r>
              <a:rPr lang="en-IN" sz="4400">
                <a:solidFill>
                  <a:schemeClr val="accent1"/>
                </a:solidFill>
              </a:rPr>
              <a:t>Entrepreneur Traits in Elon musk</a:t>
            </a:r>
            <a:endParaRPr lang="en-US" sz="4400">
              <a:solidFill>
                <a:schemeClr val="accent1"/>
              </a:solidFill>
            </a:endParaRPr>
          </a:p>
        </p:txBody>
      </p:sp>
      <p:sp>
        <p:nvSpPr>
          <p:cNvPr id="3" name="Content Placeholder 2">
            <a:extLst>
              <a:ext uri="{FF2B5EF4-FFF2-40B4-BE49-F238E27FC236}">
                <a16:creationId xmlns:a16="http://schemas.microsoft.com/office/drawing/2014/main" id="{862A37C8-01A7-BC48-8726-E00C49100714}"/>
              </a:ext>
            </a:extLst>
          </p:cNvPr>
          <p:cNvSpPr>
            <a:spLocks noGrp="1"/>
          </p:cNvSpPr>
          <p:nvPr>
            <p:ph idx="1"/>
          </p:nvPr>
        </p:nvSpPr>
        <p:spPr>
          <a:xfrm>
            <a:off x="1103312" y="1438182"/>
            <a:ext cx="8946541" cy="5308847"/>
          </a:xfrm>
        </p:spPr>
        <p:txBody>
          <a:bodyPr vert="horz" lIns="91440" tIns="45720" rIns="91440" bIns="45720" rtlCol="0" anchor="t">
            <a:normAutofit fontScale="47500" lnSpcReduction="20000"/>
          </a:bodyPr>
          <a:lstStyle/>
          <a:p>
            <a:pPr fontAlgn="base"/>
            <a:endParaRPr lang="en-IN" b="1" i="0" dirty="0">
              <a:effectLst/>
            </a:endParaRPr>
          </a:p>
          <a:p>
            <a:pPr fontAlgn="base"/>
            <a:r>
              <a:rPr lang="en-IN" sz="2900" b="1" i="0" dirty="0">
                <a:effectLst/>
              </a:rPr>
              <a:t> </a:t>
            </a:r>
            <a:r>
              <a:rPr lang="en-IN" sz="4000" b="1" i="0" dirty="0">
                <a:solidFill>
                  <a:schemeClr val="accent1"/>
                </a:solidFill>
                <a:effectLst/>
              </a:rPr>
              <a:t>INNOVATION.</a:t>
            </a:r>
            <a:endParaRPr lang="en-IN" sz="4000" b="0" i="0" dirty="0">
              <a:solidFill>
                <a:schemeClr val="accent1"/>
              </a:solidFill>
              <a:effectLst/>
            </a:endParaRPr>
          </a:p>
          <a:p>
            <a:pPr fontAlgn="base"/>
            <a:r>
              <a:rPr lang="en-IN" sz="4000" b="1" i="0" dirty="0">
                <a:effectLst/>
              </a:rPr>
              <a:t>Elon's companies are some of the most innovative in the world. The Tesla car was the first successful electric vehicle and the innovations with Tesla have not stopped since he launched it. Some of these are: the first electric vehicle that people actually want to drive, the best charging stations (with a different charging plug) than the rest of the industry, the best and most elegant dashboard displays, the first commercial self-driving cars, etc. The list goes on and on. Likewise, SpaceX has proven that privately launched rockets and spaceships can be a reality and SolarCity has been very successful (although not financially) in proving that solar energy is here to stay.</a:t>
            </a:r>
            <a:endParaRPr lang="en-IN" sz="4000" b="0" i="0">
              <a:effectLst/>
            </a:endParaRPr>
          </a:p>
          <a:p>
            <a:pPr fontAlgn="base"/>
            <a:r>
              <a:rPr lang="en-IN" sz="4000" b="1" i="0" dirty="0">
                <a:effectLst/>
              </a:rPr>
              <a:t>Elon has shown that his continuous drive to innovate is similar to Steve's and that the much-talked-about "distorted reality field" that Steve operated under is alive and well. Where other people see insurmountable obstacles, Elon sees "a minor problem that we need to address." This type of aggressive, can-do attitude is needed by entrepreneurs who continually face issues no one has encountered before. Elon has it.</a:t>
            </a:r>
            <a:endParaRPr lang="en-IN" sz="4000" b="0" i="0">
              <a:effectLst/>
            </a:endParaRPr>
          </a:p>
          <a:p>
            <a:pPr fontAlgn="base"/>
            <a:endParaRPr lang="en-IN" sz="4000" b="1" i="0" dirty="0">
              <a:solidFill>
                <a:schemeClr val="accent1"/>
              </a:solidFill>
              <a:effectLst/>
            </a:endParaRPr>
          </a:p>
          <a:p>
            <a:pPr marL="0" indent="0">
              <a:buNone/>
            </a:pPr>
            <a:endParaRPr lang="en-US" dirty="0"/>
          </a:p>
        </p:txBody>
      </p:sp>
    </p:spTree>
    <p:extLst>
      <p:ext uri="{BB962C8B-B14F-4D97-AF65-F5344CB8AC3E}">
        <p14:creationId xmlns:p14="http://schemas.microsoft.com/office/powerpoint/2010/main" val="1812224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B51953-17D8-4EEC-92A9-D554FD5A756C}"/>
              </a:ext>
            </a:extLst>
          </p:cNvPr>
          <p:cNvSpPr>
            <a:spLocks noGrp="1"/>
          </p:cNvSpPr>
          <p:nvPr>
            <p:ph idx="1"/>
          </p:nvPr>
        </p:nvSpPr>
        <p:spPr>
          <a:xfrm>
            <a:off x="1103312" y="853889"/>
            <a:ext cx="8946541" cy="5394510"/>
          </a:xfrm>
        </p:spPr>
        <p:txBody>
          <a:bodyPr vert="horz" lIns="91440" tIns="45720" rIns="91440" bIns="45720" rtlCol="0" anchor="t">
            <a:normAutofit lnSpcReduction="10000"/>
          </a:bodyPr>
          <a:lstStyle/>
          <a:p>
            <a:r>
              <a:rPr lang="en-IN" b="1">
                <a:solidFill>
                  <a:schemeClr val="accent1"/>
                </a:solidFill>
                <a:ea typeface="+mj-lt"/>
                <a:cs typeface="+mj-lt"/>
              </a:rPr>
              <a:t>STRATEGIC VISION AND SYNERGY.</a:t>
            </a:r>
            <a:endParaRPr lang="en-IN">
              <a:solidFill>
                <a:schemeClr val="accent1"/>
              </a:solidFill>
              <a:ea typeface="+mj-lt"/>
              <a:cs typeface="+mj-lt"/>
            </a:endParaRPr>
          </a:p>
          <a:p>
            <a:pPr>
              <a:buClr>
                <a:srgbClr val="ADADAD"/>
              </a:buClr>
            </a:pPr>
            <a:r>
              <a:rPr lang="en-IN" b="1">
                <a:ea typeface="+mj-lt"/>
                <a:cs typeface="+mj-lt"/>
              </a:rPr>
              <a:t>Elon has mentioned that he sees his three companies as a unit. What he means is that transportation. whether on the ground or through the air, is a crucial industry and will continue to be in the future. By creating Tesla and SpaceX, he has covered all the bases. Eventually, the technologies used by both companies will merge and he will be able to leverage these technologies to drive costs down and create better cars and spaceships.</a:t>
            </a:r>
            <a:endParaRPr lang="en-IN">
              <a:ea typeface="+mj-lt"/>
              <a:cs typeface="+mj-lt"/>
            </a:endParaRPr>
          </a:p>
          <a:p>
            <a:pPr>
              <a:buClr>
                <a:srgbClr val="ADADAD"/>
              </a:buClr>
            </a:pPr>
            <a:r>
              <a:rPr lang="en-IN" b="1">
                <a:ea typeface="+mj-lt"/>
                <a:cs typeface="+mj-lt"/>
              </a:rPr>
              <a:t>The one common denominator for both aerial and terrestrial transportation modes is energy. Since the oil reserves are dwindling, the next and most advanced energy type is solar. Thus, Elon sees all of these products (electric vehicles, rockets, and solar energy) as components of a complete ecosystem. It also helps that each of them can stand on their own, so even if he fails in one, he will still have the others. However, if he can bring all of these together and allow each to create synergy with the others, he will transform his companies into the largest in the world and continue to grow as a business tit</a:t>
            </a:r>
            <a:endParaRPr lang="en-GB"/>
          </a:p>
        </p:txBody>
      </p:sp>
    </p:spTree>
    <p:extLst>
      <p:ext uri="{BB962C8B-B14F-4D97-AF65-F5344CB8AC3E}">
        <p14:creationId xmlns:p14="http://schemas.microsoft.com/office/powerpoint/2010/main" val="32217574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438</TotalTime>
  <Words>2530</Words>
  <Application>Microsoft Office PowerPoint</Application>
  <PresentationFormat>Widescreen</PresentationFormat>
  <Paragraphs>111</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Ion</vt:lpstr>
      <vt:lpstr>ELON MUSK</vt:lpstr>
      <vt:lpstr>WHO IS ELON MUSK?</vt:lpstr>
      <vt:lpstr>   Elon Musk</vt:lpstr>
      <vt:lpstr>BACKGROUND OF ENTREPRENEURSHIP USED!</vt:lpstr>
      <vt:lpstr>Background</vt:lpstr>
      <vt:lpstr>PowerPoint Presentation</vt:lpstr>
      <vt:lpstr>PowerPoint Presentation</vt:lpstr>
      <vt:lpstr>Entrepreneur Traits in Elon musk</vt:lpstr>
      <vt:lpstr>PowerPoint Presentation</vt:lpstr>
      <vt:lpstr>TYPE OF ENTREPRENEURSHIP USED</vt:lpstr>
      <vt:lpstr>Types of Entrepreneurship used by Elon Musk</vt:lpstr>
      <vt:lpstr>Innovative Entrepreneurship</vt:lpstr>
      <vt:lpstr>NATURE OF OPPORTUNITY THAT HIS ORGANISATION HAS EXPLOITED</vt:lpstr>
      <vt:lpstr>Elon Musks formula for successfully growing companies faster</vt:lpstr>
      <vt:lpstr>PowerPoint Presentation</vt:lpstr>
      <vt:lpstr>SOURCE OF IDEA</vt:lpstr>
      <vt:lpstr>Source of idea:</vt:lpstr>
      <vt:lpstr>PowerPoint Presentation</vt:lpstr>
      <vt:lpstr>PowerPoint Presentation</vt:lpstr>
      <vt:lpstr>PowerPoint Presentation</vt:lpstr>
      <vt:lpstr>RESOURCES USED TO START AND GROW THE BUSINESS</vt:lpstr>
      <vt:lpstr>PowerPoint Presentation</vt:lpstr>
      <vt:lpstr>Challenges faced by Elon musk</vt:lpstr>
      <vt:lpstr>Elon Musk : No I don’t give up; I’d have to be dead or completely incapacitated!!!</vt:lpstr>
      <vt:lpstr>PowerPoint Presentation</vt:lpstr>
      <vt:lpstr>PowerPoint Presentation</vt:lpstr>
      <vt:lpstr>PowerPoint Presentation</vt:lpstr>
      <vt:lpstr>PowerPoint Presentation</vt:lpstr>
      <vt:lpstr>PowerPoint Presentation</vt:lpstr>
      <vt:lpstr>PowerPoint Presentation</vt:lpstr>
      <vt:lpstr>BUSINESS STRATEGY USED BY ELON MUSK!</vt:lpstr>
      <vt:lpstr>Recursive product strategy</vt:lpstr>
      <vt:lpstr>Elon Musk Is Now The Richest Person In The World, Officially Surpassing Jeff Bezos. </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ELON MUSK</dc:title>
  <dc:creator>aparna menon</dc:creator>
  <cp:lastModifiedBy>aparna menon</cp:lastModifiedBy>
  <cp:revision>523</cp:revision>
  <dcterms:created xsi:type="dcterms:W3CDTF">2020-12-11T05:40:19Z</dcterms:created>
  <dcterms:modified xsi:type="dcterms:W3CDTF">2021-01-12T11:30:32Z</dcterms:modified>
</cp:coreProperties>
</file>